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5" r:id="rId1"/>
    <p:sldMasterId id="2147484029" r:id="rId2"/>
  </p:sldMasterIdLst>
  <p:notesMasterIdLst>
    <p:notesMasterId r:id="rId26"/>
  </p:notesMasterIdLst>
  <p:handoutMasterIdLst>
    <p:handoutMasterId r:id="rId27"/>
  </p:handoutMasterIdLst>
  <p:sldIdLst>
    <p:sldId id="1036" r:id="rId3"/>
    <p:sldId id="462" r:id="rId4"/>
    <p:sldId id="1179" r:id="rId5"/>
    <p:sldId id="1186" r:id="rId6"/>
    <p:sldId id="1187" r:id="rId7"/>
    <p:sldId id="287" r:id="rId8"/>
    <p:sldId id="1181" r:id="rId9"/>
    <p:sldId id="1182" r:id="rId10"/>
    <p:sldId id="1183" r:id="rId11"/>
    <p:sldId id="261" r:id="rId12"/>
    <p:sldId id="1188" r:id="rId13"/>
    <p:sldId id="1189" r:id="rId14"/>
    <p:sldId id="1191" r:id="rId15"/>
    <p:sldId id="1192" r:id="rId16"/>
    <p:sldId id="1193" r:id="rId17"/>
    <p:sldId id="1202" r:id="rId18"/>
    <p:sldId id="1197" r:id="rId19"/>
    <p:sldId id="1198" r:id="rId20"/>
    <p:sldId id="1199" r:id="rId21"/>
    <p:sldId id="1200" r:id="rId22"/>
    <p:sldId id="1203" r:id="rId23"/>
    <p:sldId id="1204" r:id="rId24"/>
    <p:sldId id="1201"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e.Prusky" initials="J" lastIdx="8"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0099"/>
    <a:srgbClr val="0033CC"/>
    <a:srgbClr val="00CCFF"/>
    <a:srgbClr val="2FABFF"/>
    <a:srgbClr val="00FF00"/>
    <a:srgbClr val="AFFFAF"/>
    <a:srgbClr val="FFFF00"/>
    <a:srgbClr val="0000FF"/>
    <a:srgbClr val="3951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959" autoAdjust="0"/>
    <p:restoredTop sz="98261" autoAdjust="0"/>
  </p:normalViewPr>
  <p:slideViewPr>
    <p:cSldViewPr snapToGrid="0">
      <p:cViewPr varScale="1">
        <p:scale>
          <a:sx n="101" d="100"/>
          <a:sy n="101" d="100"/>
        </p:scale>
        <p:origin x="1056" y="114"/>
      </p:cViewPr>
      <p:guideLst>
        <p:guide orient="horz" pos="2160"/>
        <p:guide pos="2880"/>
      </p:guideLst>
    </p:cSldViewPr>
  </p:slideViewPr>
  <p:outlineViewPr>
    <p:cViewPr>
      <p:scale>
        <a:sx n="33" d="100"/>
        <a:sy n="33" d="100"/>
      </p:scale>
      <p:origin x="0" y="2442"/>
    </p:cViewPr>
  </p:outlineViewPr>
  <p:notesTextViewPr>
    <p:cViewPr>
      <p:scale>
        <a:sx n="100" d="100"/>
        <a:sy n="100" d="100"/>
      </p:scale>
      <p:origin x="0" y="0"/>
    </p:cViewPr>
  </p:notesTextViewPr>
  <p:sorterViewPr>
    <p:cViewPr>
      <p:scale>
        <a:sx n="100" d="100"/>
        <a:sy n="100" d="100"/>
      </p:scale>
      <p:origin x="0" y="33018"/>
    </p:cViewPr>
  </p:sorterViewPr>
  <p:notesViewPr>
    <p:cSldViewPr snapToGrid="0">
      <p:cViewPr varScale="1">
        <p:scale>
          <a:sx n="74" d="100"/>
          <a:sy n="74" d="100"/>
        </p:scale>
        <p:origin x="-1662"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OPUS Projects Manager Training</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a:t>2013-08-07</a:t>
            </a: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dirty="0"/>
              <a:t>Network Adjustment</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C4282F8-D756-4B0E-96CD-FC556D2A9874}" type="slidenum">
              <a:rPr lang="en-US" smtClean="0"/>
              <a:pPr/>
              <a:t>‹#›</a:t>
            </a:fld>
            <a:endParaRPr lang="en-US" dirty="0"/>
          </a:p>
        </p:txBody>
      </p:sp>
    </p:spTree>
    <p:extLst>
      <p:ext uri="{BB962C8B-B14F-4D97-AF65-F5344CB8AC3E}">
        <p14:creationId xmlns:p14="http://schemas.microsoft.com/office/powerpoint/2010/main" val="73736364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r>
              <a:rPr lang="en-US" dirty="0"/>
              <a:t>OPUS Projects Manager Training</a:t>
            </a:r>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r>
              <a:rPr lang="en-US" dirty="0"/>
              <a:t>2013-08-07</a:t>
            </a:r>
          </a:p>
        </p:txBody>
      </p:sp>
      <p:sp>
        <p:nvSpPr>
          <p:cNvPr id="645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r>
              <a:rPr lang="en-US" dirty="0"/>
              <a:t>Network Adjustment</a:t>
            </a:r>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6B750040-0BBC-4DF2-9753-C906C0F1896C}" type="slidenum">
              <a:rPr lang="en-US"/>
              <a:pPr>
                <a:defRPr/>
              </a:pPr>
              <a:t>‹#›</a:t>
            </a:fld>
            <a:endParaRPr lang="en-US" dirty="0"/>
          </a:p>
        </p:txBody>
      </p:sp>
    </p:spTree>
    <p:extLst>
      <p:ext uri="{BB962C8B-B14F-4D97-AF65-F5344CB8AC3E}">
        <p14:creationId xmlns:p14="http://schemas.microsoft.com/office/powerpoint/2010/main" val="2205461322"/>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en-US"/>
              <a:t>October 16, 2023</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Using WinTeqc</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27AA769-FE83-41C7-8E8C-046B7B1840C6}" type="slidenum">
              <a:rPr lang="en-US" smtClean="0"/>
              <a:pPr>
                <a:defRPr/>
              </a:pPr>
              <a:t>‹#›</a:t>
            </a:fld>
            <a:endParaRPr lang="en-US" dirty="0"/>
          </a:p>
        </p:txBody>
      </p:sp>
    </p:spTree>
    <p:extLst>
      <p:ext uri="{BB962C8B-B14F-4D97-AF65-F5344CB8AC3E}">
        <p14:creationId xmlns:p14="http://schemas.microsoft.com/office/powerpoint/2010/main" val="906509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October 16, 2023</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Using WinTeqc</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E12928E-D044-4303-891F-9B0A1E415E0B}" type="slidenum">
              <a:rPr lang="en-US" smtClean="0"/>
              <a:pPr>
                <a:defRPr/>
              </a:pPr>
              <a:t>‹#›</a:t>
            </a:fld>
            <a:endParaRPr lang="en-US" dirty="0"/>
          </a:p>
        </p:txBody>
      </p:sp>
    </p:spTree>
    <p:extLst>
      <p:ext uri="{BB962C8B-B14F-4D97-AF65-F5344CB8AC3E}">
        <p14:creationId xmlns:p14="http://schemas.microsoft.com/office/powerpoint/2010/main" val="2531914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October 16, 2023</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Using WinTeqc</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62EED8F-97CD-4484-AB38-8B1CFB182FD8}" type="slidenum">
              <a:rPr lang="en-US" smtClean="0"/>
              <a:pPr>
                <a:defRPr/>
              </a:pPr>
              <a:t>‹#›</a:t>
            </a:fld>
            <a:endParaRPr lang="en-US" dirty="0"/>
          </a:p>
        </p:txBody>
      </p:sp>
    </p:spTree>
    <p:extLst>
      <p:ext uri="{BB962C8B-B14F-4D97-AF65-F5344CB8AC3E}">
        <p14:creationId xmlns:p14="http://schemas.microsoft.com/office/powerpoint/2010/main" val="4238646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383554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079972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en-US">
                <a:solidFill>
                  <a:prstClr val="black">
                    <a:tint val="75000"/>
                  </a:prstClr>
                </a:solidFill>
              </a:rPr>
              <a:t>October 16, 2023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Using WinTeqc</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7277EB2-CD6A-4856-8D16-614BF0D8715D}"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292484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solidFill>
                  <a:prstClr val="black">
                    <a:tint val="75000"/>
                  </a:prstClr>
                </a:solidFill>
              </a:rPr>
              <a:t>October 16, 2023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Using WinTeqc</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4670A46-871E-4729-9783-841A67B9916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830333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solidFill>
                  <a:prstClr val="black">
                    <a:tint val="75000"/>
                  </a:prstClr>
                </a:solidFill>
              </a:rPr>
              <a:t>October 16, 2023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Using WinTeqc</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22FA09C-50D8-4425-8086-338AFB21C2E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074761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en-US">
                <a:solidFill>
                  <a:prstClr val="black">
                    <a:tint val="75000"/>
                  </a:prstClr>
                </a:solidFill>
              </a:rPr>
              <a:t>October 16, 2023</a:t>
            </a:r>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Using WinTeqc</a:t>
            </a: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ED9FA71-42F9-46F0-AAB1-77E4E7B7C8D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36675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en-US">
                <a:solidFill>
                  <a:prstClr val="black">
                    <a:tint val="75000"/>
                  </a:prstClr>
                </a:solidFill>
              </a:rPr>
              <a:t>October 16, 2023</a:t>
            </a:r>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Using WinTeqc</a:t>
            </a:r>
            <a:endParaRPr lang="en-US" dirty="0">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DF5B5328-6158-4665-8C42-BE4BD0776F8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502220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en-US">
                <a:solidFill>
                  <a:prstClr val="black">
                    <a:tint val="75000"/>
                  </a:prstClr>
                </a:solidFill>
              </a:rPr>
              <a:t>October 16, 2023</a:t>
            </a:r>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Using WinTeqc</a:t>
            </a:r>
            <a:endParaRPr lang="en-US"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680EFD5C-4B07-41B4-A825-23BD2C14081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65768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October 16, 2023</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Using WinTeqc</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A360151-3641-4886-8AD3-D403BD53D9D3}" type="slidenum">
              <a:rPr lang="en-US" smtClean="0"/>
              <a:pPr>
                <a:defRPr/>
              </a:pPr>
              <a:t>‹#›</a:t>
            </a:fld>
            <a:endParaRPr lang="en-US" dirty="0"/>
          </a:p>
        </p:txBody>
      </p:sp>
    </p:spTree>
    <p:extLst>
      <p:ext uri="{BB962C8B-B14F-4D97-AF65-F5344CB8AC3E}">
        <p14:creationId xmlns:p14="http://schemas.microsoft.com/office/powerpoint/2010/main" val="16874780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solidFill>
                  <a:prstClr val="black">
                    <a:tint val="75000"/>
                  </a:prstClr>
                </a:solidFill>
              </a:rPr>
              <a:t>October 16, 2023</a:t>
            </a:r>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Using WinTeqc</a:t>
            </a:r>
            <a:endParaRPr lang="en-US"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6A915F8D-0F11-4034-A73A-98CA8F610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871656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solidFill>
                  <a:prstClr val="black">
                    <a:tint val="75000"/>
                  </a:prstClr>
                </a:solidFill>
              </a:rPr>
              <a:t>October 16, 2023</a:t>
            </a:r>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Using WinTeqc</a:t>
            </a: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92B9E40-FB0F-4D34-BF50-10284A98DD8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767035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solidFill>
                  <a:prstClr val="black">
                    <a:tint val="75000"/>
                  </a:prstClr>
                </a:solidFill>
              </a:rPr>
              <a:t>October 16, 2023</a:t>
            </a:r>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Using WinTeqc</a:t>
            </a: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A0ABDFC1-7D66-499C-BB8D-4E0F2A9B2DA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101020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solidFill>
                  <a:prstClr val="black">
                    <a:tint val="75000"/>
                  </a:prstClr>
                </a:solidFill>
              </a:rPr>
              <a:t>October 16, 2023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Using WinTeqc</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4AD5638-EE7E-456B-9FD5-AA0509CDF2D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682206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solidFill>
                  <a:prstClr val="black">
                    <a:tint val="75000"/>
                  </a:prstClr>
                </a:solidFill>
              </a:rPr>
              <a:t>October 16, 2023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Using WinTeqc</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40B4604-00C8-4C09-85C4-117A42FD4E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34076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94974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5600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r>
              <a:rPr lang="en-US"/>
              <a:t>October 16, 2023</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Using WinTeqc</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2840661-2AD7-4442-8A93-76C8F274B0EF}" type="slidenum">
              <a:rPr lang="en-US" smtClean="0"/>
              <a:pPr>
                <a:defRPr/>
              </a:pPr>
              <a:t>‹#›</a:t>
            </a:fld>
            <a:endParaRPr lang="en-US" dirty="0"/>
          </a:p>
        </p:txBody>
      </p:sp>
    </p:spTree>
    <p:extLst>
      <p:ext uri="{BB962C8B-B14F-4D97-AF65-F5344CB8AC3E}">
        <p14:creationId xmlns:p14="http://schemas.microsoft.com/office/powerpoint/2010/main" val="36915962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en-US"/>
              <a:t>October 16, 2023</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Using WinTeqc</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FEC7373-0A87-4FA0-BAD6-07C2EC2B6A47}" type="slidenum">
              <a:rPr lang="en-US" smtClean="0"/>
              <a:pPr>
                <a:defRPr/>
              </a:pPr>
              <a:t>‹#›</a:t>
            </a:fld>
            <a:endParaRPr lang="en-US" dirty="0"/>
          </a:p>
        </p:txBody>
      </p:sp>
    </p:spTree>
    <p:extLst>
      <p:ext uri="{BB962C8B-B14F-4D97-AF65-F5344CB8AC3E}">
        <p14:creationId xmlns:p14="http://schemas.microsoft.com/office/powerpoint/2010/main" val="2290414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en-US"/>
              <a:t>October 16, 2023</a:t>
            </a: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a:t>Using WinTeqc</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CF4E25CA-23BD-43FF-8F91-E0F123459EB8}" type="slidenum">
              <a:rPr lang="en-US" smtClean="0"/>
              <a:pPr>
                <a:defRPr/>
              </a:pPr>
              <a:t>‹#›</a:t>
            </a:fld>
            <a:endParaRPr lang="en-US" dirty="0"/>
          </a:p>
        </p:txBody>
      </p:sp>
    </p:spTree>
    <p:extLst>
      <p:ext uri="{BB962C8B-B14F-4D97-AF65-F5344CB8AC3E}">
        <p14:creationId xmlns:p14="http://schemas.microsoft.com/office/powerpoint/2010/main" val="1517490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en-US"/>
              <a:t>October 16, 2023</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Using WinTeqc</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2CC8A335-E931-4563-96AF-59EEDE16267A}" type="slidenum">
              <a:rPr lang="en-US" smtClean="0"/>
              <a:pPr>
                <a:defRPr/>
              </a:pPr>
              <a:t>‹#›</a:t>
            </a:fld>
            <a:endParaRPr lang="en-US" dirty="0"/>
          </a:p>
        </p:txBody>
      </p:sp>
    </p:spTree>
    <p:extLst>
      <p:ext uri="{BB962C8B-B14F-4D97-AF65-F5344CB8AC3E}">
        <p14:creationId xmlns:p14="http://schemas.microsoft.com/office/powerpoint/2010/main" val="3625351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October 16, 2023</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a:t>Using WinTeqc</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C182B779-79E1-4056-A60C-7F66D7FAD9A4}" type="slidenum">
              <a:rPr lang="en-US" smtClean="0"/>
              <a:pPr>
                <a:defRPr/>
              </a:pPr>
              <a:t>‹#›</a:t>
            </a:fld>
            <a:endParaRPr lang="en-US" dirty="0"/>
          </a:p>
        </p:txBody>
      </p:sp>
    </p:spTree>
    <p:extLst>
      <p:ext uri="{BB962C8B-B14F-4D97-AF65-F5344CB8AC3E}">
        <p14:creationId xmlns:p14="http://schemas.microsoft.com/office/powerpoint/2010/main" val="1667766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r>
              <a:rPr lang="en-US"/>
              <a:t>October 16, 2023</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Using WinTeqc</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98A0D82-986E-4DEA-930D-11D884D3F6DA}" type="slidenum">
              <a:rPr lang="en-US" smtClean="0"/>
              <a:pPr>
                <a:defRPr/>
              </a:pPr>
              <a:t>‹#›</a:t>
            </a:fld>
            <a:endParaRPr lang="en-US" dirty="0"/>
          </a:p>
        </p:txBody>
      </p:sp>
    </p:spTree>
    <p:extLst>
      <p:ext uri="{BB962C8B-B14F-4D97-AF65-F5344CB8AC3E}">
        <p14:creationId xmlns:p14="http://schemas.microsoft.com/office/powerpoint/2010/main" val="4198837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r>
              <a:rPr lang="en-US"/>
              <a:t>October 16, 2023</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Using WinTeqc</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5F4838C-A7AF-45C0-842D-D70F3FE4B821}" type="slidenum">
              <a:rPr lang="en-US" smtClean="0"/>
              <a:pPr>
                <a:defRPr/>
              </a:pPr>
              <a:t>‹#›</a:t>
            </a:fld>
            <a:endParaRPr lang="en-US" dirty="0"/>
          </a:p>
        </p:txBody>
      </p:sp>
    </p:spTree>
    <p:extLst>
      <p:ext uri="{BB962C8B-B14F-4D97-AF65-F5344CB8AC3E}">
        <p14:creationId xmlns:p14="http://schemas.microsoft.com/office/powerpoint/2010/main" val="4126695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jp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r>
              <a:rPr lang="en-US"/>
              <a:t>October 16, 2023</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Using WinTeqc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B497DD6F-0524-4C81-9F17-FF56551B68A9}" type="slidenum">
              <a:rPr lang="en-US" smtClean="0"/>
              <a:pPr>
                <a:defRPr/>
              </a:pPr>
              <a:t>‹#›</a:t>
            </a:fld>
            <a:endParaRPr lang="en-US" dirty="0"/>
          </a:p>
        </p:txBody>
      </p:sp>
    </p:spTree>
    <p:extLst>
      <p:ext uri="{BB962C8B-B14F-4D97-AF65-F5344CB8AC3E}">
        <p14:creationId xmlns:p14="http://schemas.microsoft.com/office/powerpoint/2010/main" val="3446772732"/>
      </p:ext>
    </p:extLst>
  </p:cSld>
  <p:clrMap bg1="lt1" tx1="dk1" bg2="lt2" tx2="dk2" accent1="accent1" accent2="accent2" accent3="accent3" accent4="accent4" accent5="accent5" accent6="accent6" hlink="hlink" folHlink="folHlink"/>
  <p:sldLayoutIdLst>
    <p:sldLayoutId id="2147484016" r:id="rId1"/>
    <p:sldLayoutId id="2147484017" r:id="rId2"/>
    <p:sldLayoutId id="2147484018" r:id="rId3"/>
    <p:sldLayoutId id="2147484019" r:id="rId4"/>
    <p:sldLayoutId id="2147484020" r:id="rId5"/>
    <p:sldLayoutId id="2147484021" r:id="rId6"/>
    <p:sldLayoutId id="2147484022" r:id="rId7"/>
    <p:sldLayoutId id="2147484023" r:id="rId8"/>
    <p:sldLayoutId id="2147484024" r:id="rId9"/>
    <p:sldLayoutId id="2147484025" r:id="rId10"/>
    <p:sldLayoutId id="2147484026" r:id="rId11"/>
    <p:sldLayoutId id="2147484027" r:id="rId12"/>
    <p:sldLayoutId id="2147484028" r:id="rId13"/>
  </p:sldLayoutIdLst>
  <p:hf hdr="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defTabSz="914400">
              <a:defRPr/>
            </a:pPr>
            <a:r>
              <a:rPr lang="en-US">
                <a:solidFill>
                  <a:prstClr val="black">
                    <a:tint val="75000"/>
                  </a:prstClr>
                </a:solidFill>
                <a:ea typeface="+mn-ea"/>
              </a:rPr>
              <a:t>October 16, 2023</a:t>
            </a:r>
            <a:endParaRPr lang="en-US" dirty="0">
              <a:solidFill>
                <a:prstClr val="black">
                  <a:tint val="75000"/>
                </a:prstClr>
              </a:solidFill>
              <a:ea typeface="+mn-ea"/>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defTabSz="914400">
              <a:defRPr/>
            </a:pPr>
            <a:r>
              <a:rPr lang="en-US">
                <a:solidFill>
                  <a:prstClr val="black">
                    <a:tint val="75000"/>
                  </a:prstClr>
                </a:solidFill>
                <a:ea typeface="+mn-ea"/>
              </a:rPr>
              <a:t>Using WinTeqc</a:t>
            </a:r>
            <a:endParaRPr lang="en-US" dirty="0">
              <a:solidFill>
                <a:prstClr val="black">
                  <a:tint val="75000"/>
                </a:prstClr>
              </a:solidFill>
              <a:ea typeface="+mn-ea"/>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defTabSz="914400">
              <a:defRPr/>
            </a:pPr>
            <a:fld id="{72FDA4AF-7BF3-4CA9-A6D4-43FE57F0476A}" type="slidenum">
              <a:rPr lang="en-US">
                <a:solidFill>
                  <a:prstClr val="black">
                    <a:tint val="75000"/>
                  </a:prstClr>
                </a:solidFill>
                <a:ea typeface="+mn-ea"/>
              </a:rPr>
              <a:pPr defTabSz="914400">
                <a:defRPr/>
              </a:pPr>
              <a:t>‹#›</a:t>
            </a:fld>
            <a:endParaRPr lang="en-US" dirty="0">
              <a:solidFill>
                <a:prstClr val="black">
                  <a:tint val="75000"/>
                </a:prstClr>
              </a:solidFill>
              <a:ea typeface="+mn-ea"/>
            </a:endParaRPr>
          </a:p>
        </p:txBody>
      </p:sp>
    </p:spTree>
    <p:extLst>
      <p:ext uri="{BB962C8B-B14F-4D97-AF65-F5344CB8AC3E}">
        <p14:creationId xmlns:p14="http://schemas.microsoft.com/office/powerpoint/2010/main" val="3728254927"/>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 id="2147484041" r:id="rId12"/>
    <p:sldLayoutId id="2147484042" r:id="rId13"/>
  </p:sldLayoutIdLst>
  <p:hf hdr="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D285568-C45C-4D8A-846B-132AF389999D}"/>
              </a:ext>
            </a:extLst>
          </p:cNvPr>
          <p:cNvSpPr txBox="1">
            <a:spLocks/>
          </p:cNvSpPr>
          <p:nvPr/>
        </p:nvSpPr>
        <p:spPr>
          <a:xfrm>
            <a:off x="685800" y="1435360"/>
            <a:ext cx="7772400" cy="762000"/>
          </a:xfrm>
          <a:prstGeom prst="rect">
            <a:avLst/>
          </a:prstGeom>
        </p:spPr>
        <p:txBody>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Calibri"/>
                <a:ea typeface="+mj-ea"/>
                <a:cs typeface="+mj-cs"/>
              </a:rPr>
              <a:t>OPUS Projects Manager Training</a:t>
            </a:r>
          </a:p>
        </p:txBody>
      </p:sp>
      <p:sp>
        <p:nvSpPr>
          <p:cNvPr id="10" name="Title 1">
            <a:extLst>
              <a:ext uri="{FF2B5EF4-FFF2-40B4-BE49-F238E27FC236}">
                <a16:creationId xmlns:a16="http://schemas.microsoft.com/office/drawing/2014/main" id="{718F8285-8167-4C77-A55E-59C863BB1E26}"/>
              </a:ext>
            </a:extLst>
          </p:cNvPr>
          <p:cNvSpPr txBox="1">
            <a:spLocks/>
          </p:cNvSpPr>
          <p:nvPr/>
        </p:nvSpPr>
        <p:spPr bwMode="auto">
          <a:xfrm>
            <a:off x="685800" y="2297982"/>
            <a:ext cx="7772400" cy="762000"/>
          </a:xfrm>
          <a:prstGeom prst="rect">
            <a:avLst/>
          </a:prstGeom>
          <a:noFill/>
          <a:ln w="9525">
            <a:noFill/>
            <a:miter lim="800000"/>
            <a:headEnd/>
            <a:tailEnd/>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Calibri"/>
                <a:ea typeface="+mn-ea"/>
                <a:cs typeface="+mn-cs"/>
              </a:rPr>
              <a:t>Supplement: Using WinTEQC</a:t>
            </a:r>
          </a:p>
        </p:txBody>
      </p:sp>
      <p:sp>
        <p:nvSpPr>
          <p:cNvPr id="12" name="TextBox 13">
            <a:extLst>
              <a:ext uri="{FF2B5EF4-FFF2-40B4-BE49-F238E27FC236}">
                <a16:creationId xmlns:a16="http://schemas.microsoft.com/office/drawing/2014/main" id="{ACC3F314-929C-4320-A45D-92AC90CD160A}"/>
              </a:ext>
            </a:extLst>
          </p:cNvPr>
          <p:cNvSpPr txBox="1">
            <a:spLocks noChangeArrowheads="1"/>
          </p:cNvSpPr>
          <p:nvPr/>
        </p:nvSpPr>
        <p:spPr bwMode="auto">
          <a:xfrm>
            <a:off x="2651125" y="5291060"/>
            <a:ext cx="3932555"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Calibri" pitchFamily="34" charset="0"/>
                <a:ea typeface="ＭＳ Ｐゴシック" pitchFamily="34" charset="-128"/>
                <a:cs typeface="+mn-cs"/>
              </a:rPr>
              <a:t>Denis Riordan, PSM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Calibri" pitchFamily="34" charset="0"/>
                <a:ea typeface="ＭＳ Ｐゴシック" pitchFamily="34" charset="-128"/>
                <a:cs typeface="+mn-cs"/>
              </a:rPr>
              <a:t>NOAA, National Geodetic Survey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00FF"/>
                </a:solidFill>
                <a:effectLst/>
                <a:uLnTx/>
                <a:uFillTx/>
                <a:latin typeface="Calibri" pitchFamily="34" charset="0"/>
                <a:ea typeface="ＭＳ Ｐゴシック" pitchFamily="34" charset="-128"/>
                <a:cs typeface="+mn-cs"/>
              </a:rPr>
              <a:t>denis.riordan@noaa.gov</a:t>
            </a:r>
          </a:p>
        </p:txBody>
      </p:sp>
      <p:sp>
        <p:nvSpPr>
          <p:cNvPr id="2" name="TextBox 1">
            <a:extLst>
              <a:ext uri="{FF2B5EF4-FFF2-40B4-BE49-F238E27FC236}">
                <a16:creationId xmlns:a16="http://schemas.microsoft.com/office/drawing/2014/main" id="{B50B6153-A2CC-C6B3-3686-197F0F2BA9C4}"/>
              </a:ext>
            </a:extLst>
          </p:cNvPr>
          <p:cNvSpPr txBox="1"/>
          <p:nvPr/>
        </p:nvSpPr>
        <p:spPr>
          <a:xfrm rot="21122329">
            <a:off x="5196979" y="6047808"/>
            <a:ext cx="3840200" cy="338554"/>
          </a:xfrm>
          <a:prstGeom prst="rect">
            <a:avLst/>
          </a:prstGeom>
          <a:noFill/>
        </p:spPr>
        <p:txBody>
          <a:bodyPr wrap="square" rtlCol="0">
            <a:spAutoFit/>
          </a:bodyPr>
          <a:lstStyle/>
          <a:p>
            <a:r>
              <a:rPr lang="en-US" sz="1600" i="1" dirty="0">
                <a:solidFill>
                  <a:srgbClr val="FF0000"/>
                </a:solidFill>
                <a:latin typeface="+mn-lt"/>
              </a:rPr>
              <a:t>Minor edits by Dave Zenk, October 16, 2023</a:t>
            </a:r>
          </a:p>
        </p:txBody>
      </p:sp>
      <p:sp>
        <p:nvSpPr>
          <p:cNvPr id="3" name="Date Placeholder 2">
            <a:extLst>
              <a:ext uri="{FF2B5EF4-FFF2-40B4-BE49-F238E27FC236}">
                <a16:creationId xmlns:a16="http://schemas.microsoft.com/office/drawing/2014/main" id="{881AB7FB-66CF-112D-3604-3471C2CE0A22}"/>
              </a:ext>
            </a:extLst>
          </p:cNvPr>
          <p:cNvSpPr>
            <a:spLocks noGrp="1"/>
          </p:cNvSpPr>
          <p:nvPr>
            <p:ph type="dt" sz="half" idx="10"/>
          </p:nvPr>
        </p:nvSpPr>
        <p:spPr/>
        <p:txBody>
          <a:bodyPr/>
          <a:lstStyle/>
          <a:p>
            <a:pPr>
              <a:defRPr/>
            </a:pPr>
            <a:r>
              <a:rPr lang="en-US">
                <a:solidFill>
                  <a:prstClr val="black">
                    <a:tint val="75000"/>
                  </a:prstClr>
                </a:solidFill>
              </a:rPr>
              <a:t>October 16, 2023</a:t>
            </a:r>
            <a:endParaRPr lang="en-US" dirty="0">
              <a:solidFill>
                <a:prstClr val="black">
                  <a:tint val="75000"/>
                </a:prstClr>
              </a:solidFill>
            </a:endParaRPr>
          </a:p>
        </p:txBody>
      </p:sp>
      <p:sp>
        <p:nvSpPr>
          <p:cNvPr id="4" name="Footer Placeholder 3">
            <a:extLst>
              <a:ext uri="{FF2B5EF4-FFF2-40B4-BE49-F238E27FC236}">
                <a16:creationId xmlns:a16="http://schemas.microsoft.com/office/drawing/2014/main" id="{800D81BA-3E83-FDE4-21FE-3E1A7BFEEE40}"/>
              </a:ext>
            </a:extLst>
          </p:cNvPr>
          <p:cNvSpPr>
            <a:spLocks noGrp="1"/>
          </p:cNvSpPr>
          <p:nvPr>
            <p:ph type="ftr" sz="quarter" idx="11"/>
          </p:nvPr>
        </p:nvSpPr>
        <p:spPr/>
        <p:txBody>
          <a:bodyPr/>
          <a:lstStyle/>
          <a:p>
            <a:pPr>
              <a:defRPr/>
            </a:pPr>
            <a:r>
              <a:rPr lang="en-US">
                <a:solidFill>
                  <a:prstClr val="black">
                    <a:tint val="75000"/>
                  </a:prstClr>
                </a:solidFill>
              </a:rPr>
              <a:t>Using WinTeqc</a:t>
            </a:r>
            <a:endParaRPr lang="en-US" dirty="0">
              <a:solidFill>
                <a:prstClr val="black">
                  <a:tint val="75000"/>
                </a:prstClr>
              </a:solidFill>
            </a:endParaRPr>
          </a:p>
        </p:txBody>
      </p:sp>
      <p:sp>
        <p:nvSpPr>
          <p:cNvPr id="5" name="Slide Number Placeholder 4">
            <a:extLst>
              <a:ext uri="{FF2B5EF4-FFF2-40B4-BE49-F238E27FC236}">
                <a16:creationId xmlns:a16="http://schemas.microsoft.com/office/drawing/2014/main" id="{980844EB-8AA7-00B0-DDBF-72F37AF4D7DF}"/>
              </a:ext>
            </a:extLst>
          </p:cNvPr>
          <p:cNvSpPr>
            <a:spLocks noGrp="1"/>
          </p:cNvSpPr>
          <p:nvPr>
            <p:ph type="sldNum" sz="quarter" idx="12"/>
          </p:nvPr>
        </p:nvSpPr>
        <p:spPr/>
        <p:txBody>
          <a:bodyPr/>
          <a:lstStyle/>
          <a:p>
            <a:pPr>
              <a:defRPr/>
            </a:pPr>
            <a:fld id="{6A915F8D-0F11-4034-A73A-98CA8F610A82}" type="slidenum">
              <a:rPr lang="en-US" smtClean="0">
                <a:solidFill>
                  <a:prstClr val="black">
                    <a:tint val="75000"/>
                  </a:prstClr>
                </a:solidFill>
              </a:rPr>
              <a:pPr>
                <a:defRPr/>
              </a:pPr>
              <a:t>1</a:t>
            </a:fld>
            <a:endParaRPr lang="en-US" dirty="0">
              <a:solidFill>
                <a:prstClr val="black">
                  <a:tint val="75000"/>
                </a:prstClr>
              </a:solidFill>
            </a:endParaRPr>
          </a:p>
        </p:txBody>
      </p:sp>
    </p:spTree>
    <p:extLst>
      <p:ext uri="{BB962C8B-B14F-4D97-AF65-F5344CB8AC3E}">
        <p14:creationId xmlns:p14="http://schemas.microsoft.com/office/powerpoint/2010/main" val="40679614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6F77D8D-92D6-8AA4-66FD-5C795877C01D}"/>
              </a:ext>
            </a:extLst>
          </p:cNvPr>
          <p:cNvPicPr>
            <a:picLocks noChangeAspect="1"/>
          </p:cNvPicPr>
          <p:nvPr/>
        </p:nvPicPr>
        <p:blipFill rotWithShape="1">
          <a:blip r:embed="rId2"/>
          <a:srcRect t="25596" r="36666" b="14903"/>
          <a:stretch/>
        </p:blipFill>
        <p:spPr>
          <a:xfrm>
            <a:off x="174172" y="1168210"/>
            <a:ext cx="8582396" cy="4533182"/>
          </a:xfrm>
          <a:prstGeom prst="rect">
            <a:avLst/>
          </a:prstGeom>
          <a:ln w="15875">
            <a:solidFill>
              <a:srgbClr val="003366"/>
            </a:solidFill>
          </a:ln>
        </p:spPr>
      </p:pic>
      <p:sp>
        <p:nvSpPr>
          <p:cNvPr id="4" name="Title 1">
            <a:extLst>
              <a:ext uri="{FF2B5EF4-FFF2-40B4-BE49-F238E27FC236}">
                <a16:creationId xmlns:a16="http://schemas.microsoft.com/office/drawing/2014/main" id="{BC2D03BB-F602-4CF2-8904-2C08E1141847}"/>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sp>
        <p:nvSpPr>
          <p:cNvPr id="5" name="TextBox 4">
            <a:extLst>
              <a:ext uri="{FF2B5EF4-FFF2-40B4-BE49-F238E27FC236}">
                <a16:creationId xmlns:a16="http://schemas.microsoft.com/office/drawing/2014/main" id="{E27FE683-659F-4B9D-9B6E-24ACDBA82547}"/>
              </a:ext>
            </a:extLst>
          </p:cNvPr>
          <p:cNvSpPr txBox="1"/>
          <p:nvPr/>
        </p:nvSpPr>
        <p:spPr>
          <a:xfrm>
            <a:off x="265176" y="5380434"/>
            <a:ext cx="8650224" cy="1354217"/>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The report information can now be pasted into a spreadsheet program (ex. Excel, etc.) for editing.  Next we edit out the (ACC statistics columns) and ORTHO contents.</a:t>
            </a:r>
          </a:p>
          <a:p>
            <a:endParaRPr lang="en-US" sz="1000" dirty="0">
              <a:solidFill>
                <a:schemeClr val="bg1"/>
              </a:solidFill>
            </a:endParaRPr>
          </a:p>
        </p:txBody>
      </p:sp>
      <p:sp>
        <p:nvSpPr>
          <p:cNvPr id="2" name="Rectangle 1">
            <a:extLst>
              <a:ext uri="{FF2B5EF4-FFF2-40B4-BE49-F238E27FC236}">
                <a16:creationId xmlns:a16="http://schemas.microsoft.com/office/drawing/2014/main" id="{2E293FF9-0B46-2007-D709-A6EE3E9BF392}"/>
              </a:ext>
            </a:extLst>
          </p:cNvPr>
          <p:cNvSpPr/>
          <p:nvPr/>
        </p:nvSpPr>
        <p:spPr>
          <a:xfrm>
            <a:off x="2352675" y="2419350"/>
            <a:ext cx="600075" cy="280987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0ACE8AB-F7F0-E370-6F4F-98257A74394A}"/>
              </a:ext>
            </a:extLst>
          </p:cNvPr>
          <p:cNvSpPr/>
          <p:nvPr/>
        </p:nvSpPr>
        <p:spPr>
          <a:xfrm>
            <a:off x="3609975" y="2419350"/>
            <a:ext cx="600075" cy="280987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CFD59BA-4553-3B99-3051-EF9E03430FD9}"/>
              </a:ext>
            </a:extLst>
          </p:cNvPr>
          <p:cNvSpPr/>
          <p:nvPr/>
        </p:nvSpPr>
        <p:spPr>
          <a:xfrm>
            <a:off x="6131401" y="2446543"/>
            <a:ext cx="651946" cy="280987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AED77AC-2BC8-6C77-3711-1EA593DFB040}"/>
              </a:ext>
            </a:extLst>
          </p:cNvPr>
          <p:cNvSpPr/>
          <p:nvPr/>
        </p:nvSpPr>
        <p:spPr>
          <a:xfrm>
            <a:off x="6840497" y="2597151"/>
            <a:ext cx="548203" cy="2659266"/>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2F45611-4DD8-FF57-6EF0-F529AC58F2FE}"/>
              </a:ext>
            </a:extLst>
          </p:cNvPr>
          <p:cNvSpPr/>
          <p:nvPr/>
        </p:nvSpPr>
        <p:spPr>
          <a:xfrm>
            <a:off x="7440572" y="2446542"/>
            <a:ext cx="651946" cy="280987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ate Placeholder 9">
            <a:extLst>
              <a:ext uri="{FF2B5EF4-FFF2-40B4-BE49-F238E27FC236}">
                <a16:creationId xmlns:a16="http://schemas.microsoft.com/office/drawing/2014/main" id="{4DD0E491-C85B-3AB6-B576-D6D52D0D4274}"/>
              </a:ext>
            </a:extLst>
          </p:cNvPr>
          <p:cNvSpPr>
            <a:spLocks noGrp="1"/>
          </p:cNvSpPr>
          <p:nvPr>
            <p:ph type="dt" sz="half" idx="10"/>
          </p:nvPr>
        </p:nvSpPr>
        <p:spPr/>
        <p:txBody>
          <a:bodyPr/>
          <a:lstStyle/>
          <a:p>
            <a:pPr>
              <a:defRPr/>
            </a:pPr>
            <a:r>
              <a:rPr lang="en-US"/>
              <a:t>October 16, 2023</a:t>
            </a:r>
            <a:endParaRPr lang="en-US" dirty="0"/>
          </a:p>
        </p:txBody>
      </p:sp>
      <p:sp>
        <p:nvSpPr>
          <p:cNvPr id="11" name="Footer Placeholder 10">
            <a:extLst>
              <a:ext uri="{FF2B5EF4-FFF2-40B4-BE49-F238E27FC236}">
                <a16:creationId xmlns:a16="http://schemas.microsoft.com/office/drawing/2014/main" id="{47E079EF-9DFC-AC46-36D8-0FBC52405CCB}"/>
              </a:ext>
            </a:extLst>
          </p:cNvPr>
          <p:cNvSpPr>
            <a:spLocks noGrp="1"/>
          </p:cNvSpPr>
          <p:nvPr>
            <p:ph type="ftr" sz="quarter" idx="11"/>
          </p:nvPr>
        </p:nvSpPr>
        <p:spPr/>
        <p:txBody>
          <a:bodyPr/>
          <a:lstStyle/>
          <a:p>
            <a:pPr>
              <a:defRPr/>
            </a:pPr>
            <a:r>
              <a:rPr lang="en-US" dirty="0"/>
              <a:t>Using </a:t>
            </a:r>
            <a:r>
              <a:rPr lang="en-US" dirty="0" err="1"/>
              <a:t>WinTeqc</a:t>
            </a:r>
            <a:endParaRPr lang="en-US" dirty="0"/>
          </a:p>
        </p:txBody>
      </p:sp>
      <p:sp>
        <p:nvSpPr>
          <p:cNvPr id="12" name="Slide Number Placeholder 11">
            <a:extLst>
              <a:ext uri="{FF2B5EF4-FFF2-40B4-BE49-F238E27FC236}">
                <a16:creationId xmlns:a16="http://schemas.microsoft.com/office/drawing/2014/main" id="{ED77A83E-F2BC-1F10-706C-D64565050D93}"/>
              </a:ext>
            </a:extLst>
          </p:cNvPr>
          <p:cNvSpPr>
            <a:spLocks noGrp="1"/>
          </p:cNvSpPr>
          <p:nvPr>
            <p:ph type="sldNum" sz="quarter" idx="12"/>
          </p:nvPr>
        </p:nvSpPr>
        <p:spPr/>
        <p:txBody>
          <a:bodyPr/>
          <a:lstStyle/>
          <a:p>
            <a:pPr>
              <a:defRPr/>
            </a:pPr>
            <a:fld id="{327AA769-FE83-41C7-8E8C-046B7B1840C6}" type="slidenum">
              <a:rPr lang="en-US" smtClean="0"/>
              <a:pPr>
                <a:defRPr/>
              </a:pPr>
              <a:t>10</a:t>
            </a:fld>
            <a:endParaRPr lang="en-US" dirty="0"/>
          </a:p>
        </p:txBody>
      </p:sp>
    </p:spTree>
    <p:extLst>
      <p:ext uri="{BB962C8B-B14F-4D97-AF65-F5344CB8AC3E}">
        <p14:creationId xmlns:p14="http://schemas.microsoft.com/office/powerpoint/2010/main" val="392867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750"/>
                            </p:stCondLst>
                            <p:childTnLst>
                              <p:par>
                                <p:cTn id="9" presetID="22" presetClass="entr" presetSubtype="8"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500"/>
                            </p:stCondLst>
                            <p:childTnLst>
                              <p:par>
                                <p:cTn id="13" presetID="22" presetClass="entr" presetSubtype="8" fill="hold" grpId="0" nodeType="afterEffect">
                                  <p:stCondLst>
                                    <p:cond delay="75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2750"/>
                            </p:stCondLst>
                            <p:childTnLst>
                              <p:par>
                                <p:cTn id="17" presetID="22" presetClass="entr" presetSubtype="8" fill="hold" grpId="0" nodeType="afterEffect">
                                  <p:stCondLst>
                                    <p:cond delay="25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3500"/>
                            </p:stCondLst>
                            <p:childTnLst>
                              <p:par>
                                <p:cTn id="21" presetID="22" presetClass="entr" presetSubtype="8" fill="hold" grpId="0" nodeType="afterEffect">
                                  <p:stCondLst>
                                    <p:cond delay="25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4250"/>
                            </p:stCondLst>
                            <p:childTnLst>
                              <p:par>
                                <p:cTn id="25" presetID="22" presetClass="entr" presetSubtype="8" fill="hold" grpId="0" nodeType="after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5000"/>
                            </p:stCondLst>
                            <p:childTnLst>
                              <p:par>
                                <p:cTn id="29" presetID="22" presetClass="entr" presetSubtype="8" fill="hold" grpId="0" nodeType="afterEffect">
                                  <p:stCondLst>
                                    <p:cond delay="25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6" grpId="0" animBg="1"/>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C2D03BB-F602-4CF2-8904-2C08E1141847}"/>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sp>
        <p:nvSpPr>
          <p:cNvPr id="5" name="TextBox 4">
            <a:extLst>
              <a:ext uri="{FF2B5EF4-FFF2-40B4-BE49-F238E27FC236}">
                <a16:creationId xmlns:a16="http://schemas.microsoft.com/office/drawing/2014/main" id="{E27FE683-659F-4B9D-9B6E-24ACDBA82547}"/>
              </a:ext>
            </a:extLst>
          </p:cNvPr>
          <p:cNvSpPr txBox="1"/>
          <p:nvPr/>
        </p:nvSpPr>
        <p:spPr>
          <a:xfrm>
            <a:off x="292608" y="5288994"/>
            <a:ext cx="8650224" cy="1354217"/>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Having the spreadsheet trimmed down to the adjusted geometric position information, we repeat the process for getting the constrained vertical orthometric heights.</a:t>
            </a:r>
          </a:p>
          <a:p>
            <a:endParaRPr lang="en-US" sz="1000" dirty="0">
              <a:solidFill>
                <a:schemeClr val="bg1"/>
              </a:solidFill>
            </a:endParaRPr>
          </a:p>
        </p:txBody>
      </p:sp>
      <p:pic>
        <p:nvPicPr>
          <p:cNvPr id="7" name="Picture 6">
            <a:extLst>
              <a:ext uri="{FF2B5EF4-FFF2-40B4-BE49-F238E27FC236}">
                <a16:creationId xmlns:a16="http://schemas.microsoft.com/office/drawing/2014/main" id="{8173F7B0-1F09-4AE1-8068-7F20160925F8}"/>
              </a:ext>
            </a:extLst>
          </p:cNvPr>
          <p:cNvPicPr>
            <a:picLocks noChangeAspect="1"/>
          </p:cNvPicPr>
          <p:nvPr/>
        </p:nvPicPr>
        <p:blipFill>
          <a:blip r:embed="rId2"/>
          <a:stretch>
            <a:fillRect/>
          </a:stretch>
        </p:blipFill>
        <p:spPr>
          <a:xfrm>
            <a:off x="178462" y="1251272"/>
            <a:ext cx="8724344" cy="3348159"/>
          </a:xfrm>
          <a:prstGeom prst="rect">
            <a:avLst/>
          </a:prstGeom>
          <a:ln w="15875">
            <a:solidFill>
              <a:srgbClr val="000099"/>
            </a:solidFill>
          </a:ln>
        </p:spPr>
      </p:pic>
      <p:sp>
        <p:nvSpPr>
          <p:cNvPr id="2" name="TextBox 1">
            <a:extLst>
              <a:ext uri="{FF2B5EF4-FFF2-40B4-BE49-F238E27FC236}">
                <a16:creationId xmlns:a16="http://schemas.microsoft.com/office/drawing/2014/main" id="{933F96C7-6C2E-E96A-3406-C03D87A1335F}"/>
              </a:ext>
            </a:extLst>
          </p:cNvPr>
          <p:cNvSpPr txBox="1"/>
          <p:nvPr/>
        </p:nvSpPr>
        <p:spPr>
          <a:xfrm>
            <a:off x="7654290" y="2352040"/>
            <a:ext cx="1153266" cy="307777"/>
          </a:xfrm>
          <a:prstGeom prst="rect">
            <a:avLst/>
          </a:prstGeom>
          <a:noFill/>
        </p:spPr>
        <p:txBody>
          <a:bodyPr wrap="square" rtlCol="0">
            <a:spAutoFit/>
          </a:bodyPr>
          <a:lstStyle/>
          <a:p>
            <a:r>
              <a:rPr lang="en-US" sz="1400" dirty="0">
                <a:latin typeface="+mn-lt"/>
              </a:rPr>
              <a:t>Ortho Height</a:t>
            </a:r>
          </a:p>
        </p:txBody>
      </p:sp>
      <p:sp>
        <p:nvSpPr>
          <p:cNvPr id="3" name="Rectangle 2">
            <a:extLst>
              <a:ext uri="{FF2B5EF4-FFF2-40B4-BE49-F238E27FC236}">
                <a16:creationId xmlns:a16="http://schemas.microsoft.com/office/drawing/2014/main" id="{DC58A4ED-0EE3-08DB-5E3D-28E7A528B4A4}"/>
              </a:ext>
            </a:extLst>
          </p:cNvPr>
          <p:cNvSpPr/>
          <p:nvPr/>
        </p:nvSpPr>
        <p:spPr>
          <a:xfrm>
            <a:off x="7749539" y="2631242"/>
            <a:ext cx="960119" cy="1331158"/>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841B57B-A1F7-44A4-691A-C52F98863AED}"/>
              </a:ext>
            </a:extLst>
          </p:cNvPr>
          <p:cNvSpPr txBox="1"/>
          <p:nvPr/>
        </p:nvSpPr>
        <p:spPr>
          <a:xfrm>
            <a:off x="3476625" y="4668914"/>
            <a:ext cx="3514725" cy="523220"/>
          </a:xfrm>
          <a:prstGeom prst="rect">
            <a:avLst/>
          </a:prstGeom>
          <a:noFill/>
        </p:spPr>
        <p:txBody>
          <a:bodyPr wrap="square" rtlCol="0">
            <a:spAutoFit/>
          </a:bodyPr>
          <a:lstStyle/>
          <a:p>
            <a:r>
              <a:rPr lang="en-US" sz="1400" i="1" dirty="0">
                <a:solidFill>
                  <a:srgbClr val="FF0000"/>
                </a:solidFill>
                <a:latin typeface="+mn-lt"/>
              </a:rPr>
              <a:t>Ortho Height column will be harvested from the Vertical-Constrained adjustment (slide 15)</a:t>
            </a:r>
          </a:p>
        </p:txBody>
      </p:sp>
      <p:cxnSp>
        <p:nvCxnSpPr>
          <p:cNvPr id="9" name="Connector: Elbow 8">
            <a:extLst>
              <a:ext uri="{FF2B5EF4-FFF2-40B4-BE49-F238E27FC236}">
                <a16:creationId xmlns:a16="http://schemas.microsoft.com/office/drawing/2014/main" id="{21DD73AA-01DA-5526-11E9-A4F09284DF56}"/>
              </a:ext>
            </a:extLst>
          </p:cNvPr>
          <p:cNvCxnSpPr>
            <a:cxnSpLocks/>
            <a:stCxn id="6" idx="3"/>
            <a:endCxn id="3" idx="2"/>
          </p:cNvCxnSpPr>
          <p:nvPr/>
        </p:nvCxnSpPr>
        <p:spPr>
          <a:xfrm flipV="1">
            <a:off x="6991350" y="3962400"/>
            <a:ext cx="1238249" cy="968124"/>
          </a:xfrm>
          <a:prstGeom prst="bentConnector2">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Date Placeholder 12">
            <a:extLst>
              <a:ext uri="{FF2B5EF4-FFF2-40B4-BE49-F238E27FC236}">
                <a16:creationId xmlns:a16="http://schemas.microsoft.com/office/drawing/2014/main" id="{785D33A5-0023-AEC9-1366-8DD1A29F5642}"/>
              </a:ext>
            </a:extLst>
          </p:cNvPr>
          <p:cNvSpPr>
            <a:spLocks noGrp="1"/>
          </p:cNvSpPr>
          <p:nvPr>
            <p:ph type="dt" sz="half" idx="10"/>
          </p:nvPr>
        </p:nvSpPr>
        <p:spPr/>
        <p:txBody>
          <a:bodyPr/>
          <a:lstStyle/>
          <a:p>
            <a:pPr>
              <a:defRPr/>
            </a:pPr>
            <a:r>
              <a:rPr lang="en-US"/>
              <a:t>October 16, 2023</a:t>
            </a:r>
            <a:endParaRPr lang="en-US" dirty="0"/>
          </a:p>
        </p:txBody>
      </p:sp>
      <p:sp>
        <p:nvSpPr>
          <p:cNvPr id="14" name="Footer Placeholder 13">
            <a:extLst>
              <a:ext uri="{FF2B5EF4-FFF2-40B4-BE49-F238E27FC236}">
                <a16:creationId xmlns:a16="http://schemas.microsoft.com/office/drawing/2014/main" id="{2EE2AF78-43EC-1060-F503-E4CD8BF73921}"/>
              </a:ext>
            </a:extLst>
          </p:cNvPr>
          <p:cNvSpPr>
            <a:spLocks noGrp="1"/>
          </p:cNvSpPr>
          <p:nvPr>
            <p:ph type="ftr" sz="quarter" idx="11"/>
          </p:nvPr>
        </p:nvSpPr>
        <p:spPr/>
        <p:txBody>
          <a:bodyPr/>
          <a:lstStyle/>
          <a:p>
            <a:pPr>
              <a:defRPr/>
            </a:pPr>
            <a:r>
              <a:rPr lang="en-US"/>
              <a:t>Using WinTeqc</a:t>
            </a:r>
            <a:endParaRPr lang="en-US" dirty="0"/>
          </a:p>
        </p:txBody>
      </p:sp>
      <p:sp>
        <p:nvSpPr>
          <p:cNvPr id="15" name="Slide Number Placeholder 14">
            <a:extLst>
              <a:ext uri="{FF2B5EF4-FFF2-40B4-BE49-F238E27FC236}">
                <a16:creationId xmlns:a16="http://schemas.microsoft.com/office/drawing/2014/main" id="{75016DDB-1843-4C6C-E232-EE401055795F}"/>
              </a:ext>
            </a:extLst>
          </p:cNvPr>
          <p:cNvSpPr>
            <a:spLocks noGrp="1"/>
          </p:cNvSpPr>
          <p:nvPr>
            <p:ph type="sldNum" sz="quarter" idx="12"/>
          </p:nvPr>
        </p:nvSpPr>
        <p:spPr/>
        <p:txBody>
          <a:bodyPr/>
          <a:lstStyle/>
          <a:p>
            <a:pPr>
              <a:defRPr/>
            </a:pPr>
            <a:fld id="{327AA769-FE83-41C7-8E8C-046B7B1840C6}" type="slidenum">
              <a:rPr lang="en-US" smtClean="0"/>
              <a:pPr>
                <a:defRPr/>
              </a:pPr>
              <a:t>11</a:t>
            </a:fld>
            <a:endParaRPr lang="en-US" dirty="0"/>
          </a:p>
        </p:txBody>
      </p:sp>
    </p:spTree>
    <p:extLst>
      <p:ext uri="{BB962C8B-B14F-4D97-AF65-F5344CB8AC3E}">
        <p14:creationId xmlns:p14="http://schemas.microsoft.com/office/powerpoint/2010/main" val="4028368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4" fill="hold" grpId="0" nodeType="after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C2D03BB-F602-4CF2-8904-2C08E1141847}"/>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sp>
        <p:nvSpPr>
          <p:cNvPr id="5" name="TextBox 4">
            <a:extLst>
              <a:ext uri="{FF2B5EF4-FFF2-40B4-BE49-F238E27FC236}">
                <a16:creationId xmlns:a16="http://schemas.microsoft.com/office/drawing/2014/main" id="{E27FE683-659F-4B9D-9B6E-24ACDBA82547}"/>
              </a:ext>
            </a:extLst>
          </p:cNvPr>
          <p:cNvSpPr txBox="1"/>
          <p:nvPr/>
        </p:nvSpPr>
        <p:spPr>
          <a:xfrm>
            <a:off x="292608" y="5700474"/>
            <a:ext cx="8650224" cy="984885"/>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Selecting the constrained vertical solution report for loading into WinTEQC…….</a:t>
            </a:r>
          </a:p>
          <a:p>
            <a:endParaRPr lang="en-US" sz="1000" dirty="0">
              <a:solidFill>
                <a:schemeClr val="bg1"/>
              </a:solidFill>
            </a:endParaRPr>
          </a:p>
        </p:txBody>
      </p:sp>
      <p:pic>
        <p:nvPicPr>
          <p:cNvPr id="6" name="Picture 5">
            <a:extLst>
              <a:ext uri="{FF2B5EF4-FFF2-40B4-BE49-F238E27FC236}">
                <a16:creationId xmlns:a16="http://schemas.microsoft.com/office/drawing/2014/main" id="{8D59BDA3-BDAF-4030-89F9-C327F122040E}"/>
              </a:ext>
            </a:extLst>
          </p:cNvPr>
          <p:cNvPicPr>
            <a:picLocks noChangeAspect="1"/>
          </p:cNvPicPr>
          <p:nvPr/>
        </p:nvPicPr>
        <p:blipFill rotWithShape="1">
          <a:blip r:embed="rId2"/>
          <a:srcRect l="13900" t="13538" r="14600" b="19585"/>
          <a:stretch/>
        </p:blipFill>
        <p:spPr>
          <a:xfrm>
            <a:off x="338328" y="1143001"/>
            <a:ext cx="8433270" cy="4434840"/>
          </a:xfrm>
          <a:prstGeom prst="rect">
            <a:avLst/>
          </a:prstGeom>
          <a:ln w="15875">
            <a:solidFill>
              <a:srgbClr val="003366"/>
            </a:solidFill>
          </a:ln>
        </p:spPr>
      </p:pic>
      <p:sp>
        <p:nvSpPr>
          <p:cNvPr id="7" name="Rectangle 6">
            <a:extLst>
              <a:ext uri="{FF2B5EF4-FFF2-40B4-BE49-F238E27FC236}">
                <a16:creationId xmlns:a16="http://schemas.microsoft.com/office/drawing/2014/main" id="{5B78EF00-0B64-4A4F-8984-8717BC04D6A9}"/>
              </a:ext>
            </a:extLst>
          </p:cNvPr>
          <p:cNvSpPr/>
          <p:nvPr/>
        </p:nvSpPr>
        <p:spPr>
          <a:xfrm>
            <a:off x="2873828" y="2645990"/>
            <a:ext cx="2822884" cy="370115"/>
          </a:xfrm>
          <a:prstGeom prst="rect">
            <a:avLst/>
          </a:prstGeom>
          <a:noFill/>
          <a:ln w="508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a:extLst>
              <a:ext uri="{FF2B5EF4-FFF2-40B4-BE49-F238E27FC236}">
                <a16:creationId xmlns:a16="http://schemas.microsoft.com/office/drawing/2014/main" id="{3ADD9BE7-2E25-D00B-B578-15E7889785A6}"/>
              </a:ext>
            </a:extLst>
          </p:cNvPr>
          <p:cNvSpPr>
            <a:spLocks noGrp="1"/>
          </p:cNvSpPr>
          <p:nvPr>
            <p:ph type="dt" sz="half" idx="10"/>
          </p:nvPr>
        </p:nvSpPr>
        <p:spPr/>
        <p:txBody>
          <a:bodyPr/>
          <a:lstStyle/>
          <a:p>
            <a:pPr>
              <a:defRPr/>
            </a:pPr>
            <a:r>
              <a:rPr lang="en-US"/>
              <a:t>October 16, 2023</a:t>
            </a:r>
            <a:endParaRPr lang="en-US" dirty="0"/>
          </a:p>
        </p:txBody>
      </p:sp>
      <p:sp>
        <p:nvSpPr>
          <p:cNvPr id="3" name="Footer Placeholder 2">
            <a:extLst>
              <a:ext uri="{FF2B5EF4-FFF2-40B4-BE49-F238E27FC236}">
                <a16:creationId xmlns:a16="http://schemas.microsoft.com/office/drawing/2014/main" id="{D445C189-FC82-5C0A-3C9F-B9F7219DA054}"/>
              </a:ext>
            </a:extLst>
          </p:cNvPr>
          <p:cNvSpPr>
            <a:spLocks noGrp="1"/>
          </p:cNvSpPr>
          <p:nvPr>
            <p:ph type="ftr" sz="quarter" idx="11"/>
          </p:nvPr>
        </p:nvSpPr>
        <p:spPr/>
        <p:txBody>
          <a:bodyPr/>
          <a:lstStyle/>
          <a:p>
            <a:pPr>
              <a:defRPr/>
            </a:pPr>
            <a:r>
              <a:rPr lang="en-US"/>
              <a:t>Using WinTeqc</a:t>
            </a:r>
            <a:endParaRPr lang="en-US" dirty="0"/>
          </a:p>
        </p:txBody>
      </p:sp>
      <p:sp>
        <p:nvSpPr>
          <p:cNvPr id="8" name="Slide Number Placeholder 7">
            <a:extLst>
              <a:ext uri="{FF2B5EF4-FFF2-40B4-BE49-F238E27FC236}">
                <a16:creationId xmlns:a16="http://schemas.microsoft.com/office/drawing/2014/main" id="{F0CC47C5-66AA-49CA-DE5A-704E2B6D0162}"/>
              </a:ext>
            </a:extLst>
          </p:cNvPr>
          <p:cNvSpPr>
            <a:spLocks noGrp="1"/>
          </p:cNvSpPr>
          <p:nvPr>
            <p:ph type="sldNum" sz="quarter" idx="12"/>
          </p:nvPr>
        </p:nvSpPr>
        <p:spPr/>
        <p:txBody>
          <a:bodyPr/>
          <a:lstStyle/>
          <a:p>
            <a:pPr>
              <a:defRPr/>
            </a:pPr>
            <a:fld id="{327AA769-FE83-41C7-8E8C-046B7B1840C6}" type="slidenum">
              <a:rPr lang="en-US" smtClean="0"/>
              <a:pPr>
                <a:defRPr/>
              </a:pPr>
              <a:t>12</a:t>
            </a:fld>
            <a:endParaRPr lang="en-US" dirty="0"/>
          </a:p>
        </p:txBody>
      </p:sp>
    </p:spTree>
    <p:extLst>
      <p:ext uri="{BB962C8B-B14F-4D97-AF65-F5344CB8AC3E}">
        <p14:creationId xmlns:p14="http://schemas.microsoft.com/office/powerpoint/2010/main" val="30043637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C2D03BB-F602-4CF2-8904-2C08E1141847}"/>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sp>
        <p:nvSpPr>
          <p:cNvPr id="5" name="TextBox 4">
            <a:extLst>
              <a:ext uri="{FF2B5EF4-FFF2-40B4-BE49-F238E27FC236}">
                <a16:creationId xmlns:a16="http://schemas.microsoft.com/office/drawing/2014/main" id="{E27FE683-659F-4B9D-9B6E-24ACDBA82547}"/>
              </a:ext>
            </a:extLst>
          </p:cNvPr>
          <p:cNvSpPr txBox="1"/>
          <p:nvPr/>
        </p:nvSpPr>
        <p:spPr>
          <a:xfrm>
            <a:off x="292608" y="5651926"/>
            <a:ext cx="8650224" cy="984885"/>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…….we “Copy” the report information for pasting into our spreadsheet program (ex. Excel, etc.) for editing.</a:t>
            </a:r>
          </a:p>
          <a:p>
            <a:endParaRPr lang="en-US" sz="1000" dirty="0">
              <a:solidFill>
                <a:schemeClr val="bg1"/>
              </a:solidFill>
            </a:endParaRPr>
          </a:p>
        </p:txBody>
      </p:sp>
      <p:pic>
        <p:nvPicPr>
          <p:cNvPr id="6" name="Picture 5">
            <a:extLst>
              <a:ext uri="{FF2B5EF4-FFF2-40B4-BE49-F238E27FC236}">
                <a16:creationId xmlns:a16="http://schemas.microsoft.com/office/drawing/2014/main" id="{4F91B98C-D4B7-47AB-8C67-B400B4C42F69}"/>
              </a:ext>
            </a:extLst>
          </p:cNvPr>
          <p:cNvPicPr>
            <a:picLocks noChangeAspect="1"/>
          </p:cNvPicPr>
          <p:nvPr/>
        </p:nvPicPr>
        <p:blipFill rotWithShape="1">
          <a:blip r:embed="rId2"/>
          <a:srcRect l="14300" t="13894" r="14600" b="19585"/>
          <a:stretch/>
        </p:blipFill>
        <p:spPr>
          <a:xfrm>
            <a:off x="346059" y="1082571"/>
            <a:ext cx="8430937" cy="4434840"/>
          </a:xfrm>
          <a:prstGeom prst="rect">
            <a:avLst/>
          </a:prstGeom>
          <a:ln w="15875">
            <a:solidFill>
              <a:srgbClr val="003366"/>
            </a:solidFill>
          </a:ln>
        </p:spPr>
      </p:pic>
      <p:sp>
        <p:nvSpPr>
          <p:cNvPr id="7" name="Rectangle 6">
            <a:extLst>
              <a:ext uri="{FF2B5EF4-FFF2-40B4-BE49-F238E27FC236}">
                <a16:creationId xmlns:a16="http://schemas.microsoft.com/office/drawing/2014/main" id="{FF2D47A0-B9E4-4FC9-8243-E1AFAECAD5A2}"/>
              </a:ext>
            </a:extLst>
          </p:cNvPr>
          <p:cNvSpPr/>
          <p:nvPr/>
        </p:nvSpPr>
        <p:spPr>
          <a:xfrm>
            <a:off x="4025972" y="2060774"/>
            <a:ext cx="1012372" cy="370115"/>
          </a:xfrm>
          <a:prstGeom prst="rect">
            <a:avLst/>
          </a:prstGeom>
          <a:noFill/>
          <a:ln w="508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a:extLst>
              <a:ext uri="{FF2B5EF4-FFF2-40B4-BE49-F238E27FC236}">
                <a16:creationId xmlns:a16="http://schemas.microsoft.com/office/drawing/2014/main" id="{C63BB17F-904B-2EA9-1FD5-1736ABF1E2AD}"/>
              </a:ext>
            </a:extLst>
          </p:cNvPr>
          <p:cNvSpPr>
            <a:spLocks noGrp="1"/>
          </p:cNvSpPr>
          <p:nvPr>
            <p:ph type="dt" sz="half" idx="10"/>
          </p:nvPr>
        </p:nvSpPr>
        <p:spPr/>
        <p:txBody>
          <a:bodyPr/>
          <a:lstStyle/>
          <a:p>
            <a:pPr>
              <a:defRPr/>
            </a:pPr>
            <a:r>
              <a:rPr lang="en-US"/>
              <a:t>October 16, 2023</a:t>
            </a:r>
            <a:endParaRPr lang="en-US" dirty="0"/>
          </a:p>
        </p:txBody>
      </p:sp>
      <p:sp>
        <p:nvSpPr>
          <p:cNvPr id="3" name="Footer Placeholder 2">
            <a:extLst>
              <a:ext uri="{FF2B5EF4-FFF2-40B4-BE49-F238E27FC236}">
                <a16:creationId xmlns:a16="http://schemas.microsoft.com/office/drawing/2014/main" id="{AECFA7C5-7E2F-0F3E-92AC-6A44FF4F2349}"/>
              </a:ext>
            </a:extLst>
          </p:cNvPr>
          <p:cNvSpPr>
            <a:spLocks noGrp="1"/>
          </p:cNvSpPr>
          <p:nvPr>
            <p:ph type="ftr" sz="quarter" idx="11"/>
          </p:nvPr>
        </p:nvSpPr>
        <p:spPr/>
        <p:txBody>
          <a:bodyPr/>
          <a:lstStyle/>
          <a:p>
            <a:pPr>
              <a:defRPr/>
            </a:pPr>
            <a:r>
              <a:rPr lang="en-US"/>
              <a:t>Using WinTeqc</a:t>
            </a:r>
            <a:endParaRPr lang="en-US" dirty="0"/>
          </a:p>
        </p:txBody>
      </p:sp>
      <p:sp>
        <p:nvSpPr>
          <p:cNvPr id="8" name="Slide Number Placeholder 7">
            <a:extLst>
              <a:ext uri="{FF2B5EF4-FFF2-40B4-BE49-F238E27FC236}">
                <a16:creationId xmlns:a16="http://schemas.microsoft.com/office/drawing/2014/main" id="{9274CA8B-52F0-A118-AA61-4E7BE2FAC0F2}"/>
              </a:ext>
            </a:extLst>
          </p:cNvPr>
          <p:cNvSpPr>
            <a:spLocks noGrp="1"/>
          </p:cNvSpPr>
          <p:nvPr>
            <p:ph type="sldNum" sz="quarter" idx="12"/>
          </p:nvPr>
        </p:nvSpPr>
        <p:spPr/>
        <p:txBody>
          <a:bodyPr/>
          <a:lstStyle/>
          <a:p>
            <a:pPr>
              <a:defRPr/>
            </a:pPr>
            <a:fld id="{327AA769-FE83-41C7-8E8C-046B7B1840C6}" type="slidenum">
              <a:rPr lang="en-US" smtClean="0"/>
              <a:pPr>
                <a:defRPr/>
              </a:pPr>
              <a:t>13</a:t>
            </a:fld>
            <a:endParaRPr lang="en-US" dirty="0"/>
          </a:p>
        </p:txBody>
      </p:sp>
    </p:spTree>
    <p:extLst>
      <p:ext uri="{BB962C8B-B14F-4D97-AF65-F5344CB8AC3E}">
        <p14:creationId xmlns:p14="http://schemas.microsoft.com/office/powerpoint/2010/main" val="2240598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3E559C8-1548-4D7B-9E93-95403F24ABE6}"/>
              </a:ext>
            </a:extLst>
          </p:cNvPr>
          <p:cNvPicPr>
            <a:picLocks noChangeAspect="1"/>
          </p:cNvPicPr>
          <p:nvPr/>
        </p:nvPicPr>
        <p:blipFill rotWithShape="1">
          <a:blip r:embed="rId2"/>
          <a:srcRect l="35595" t="32584" r="4166" b="11727"/>
          <a:stretch/>
        </p:blipFill>
        <p:spPr>
          <a:xfrm>
            <a:off x="565623" y="1142630"/>
            <a:ext cx="8077201" cy="4198228"/>
          </a:xfrm>
          <a:prstGeom prst="rect">
            <a:avLst/>
          </a:prstGeom>
          <a:solidFill>
            <a:schemeClr val="bg1">
              <a:lumMod val="75000"/>
            </a:schemeClr>
          </a:solidFill>
          <a:ln w="15875">
            <a:solidFill>
              <a:srgbClr val="003366"/>
            </a:solidFill>
          </a:ln>
        </p:spPr>
      </p:pic>
      <p:sp>
        <p:nvSpPr>
          <p:cNvPr id="4" name="Title 1">
            <a:extLst>
              <a:ext uri="{FF2B5EF4-FFF2-40B4-BE49-F238E27FC236}">
                <a16:creationId xmlns:a16="http://schemas.microsoft.com/office/drawing/2014/main" id="{BC2D03BB-F602-4CF2-8904-2C08E1141847}"/>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sp>
        <p:nvSpPr>
          <p:cNvPr id="2" name="Rectangle 1">
            <a:extLst>
              <a:ext uri="{FF2B5EF4-FFF2-40B4-BE49-F238E27FC236}">
                <a16:creationId xmlns:a16="http://schemas.microsoft.com/office/drawing/2014/main" id="{9F4F71F8-E650-41AB-B44A-20414F965E93}"/>
              </a:ext>
            </a:extLst>
          </p:cNvPr>
          <p:cNvSpPr/>
          <p:nvPr/>
        </p:nvSpPr>
        <p:spPr>
          <a:xfrm>
            <a:off x="565623" y="1142630"/>
            <a:ext cx="8077201" cy="4198228"/>
          </a:xfrm>
          <a:prstGeom prst="rect">
            <a:avLst/>
          </a:prstGeom>
          <a:solidFill>
            <a:schemeClr val="bg1">
              <a:lumMod val="75000"/>
              <a:alpha val="6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27524ADC-5A34-4246-B60E-54EF464C46A5}"/>
              </a:ext>
            </a:extLst>
          </p:cNvPr>
          <p:cNvPicPr>
            <a:picLocks noChangeAspect="1"/>
          </p:cNvPicPr>
          <p:nvPr/>
        </p:nvPicPr>
        <p:blipFill rotWithShape="1">
          <a:blip r:embed="rId2"/>
          <a:srcRect l="81553" t="40134" r="13590" b="19135"/>
          <a:stretch/>
        </p:blipFill>
        <p:spPr>
          <a:xfrm>
            <a:off x="6709638" y="1711779"/>
            <a:ext cx="651281" cy="3070533"/>
          </a:xfrm>
          <a:prstGeom prst="rect">
            <a:avLst/>
          </a:prstGeom>
          <a:ln w="25400">
            <a:solidFill>
              <a:srgbClr val="FF00FF"/>
            </a:solidFill>
          </a:ln>
        </p:spPr>
      </p:pic>
      <p:sp>
        <p:nvSpPr>
          <p:cNvPr id="5" name="TextBox 4">
            <a:extLst>
              <a:ext uri="{FF2B5EF4-FFF2-40B4-BE49-F238E27FC236}">
                <a16:creationId xmlns:a16="http://schemas.microsoft.com/office/drawing/2014/main" id="{E27FE683-659F-4B9D-9B6E-24ACDBA82547}"/>
              </a:ext>
            </a:extLst>
          </p:cNvPr>
          <p:cNvSpPr txBox="1"/>
          <p:nvPr/>
        </p:nvSpPr>
        <p:spPr>
          <a:xfrm>
            <a:off x="292608" y="5032962"/>
            <a:ext cx="8650224" cy="1723549"/>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The only values from the constrained vertical adjustment we have an interested in are the network adjusted orthometric heights, and those values for our “network marks”.  Getting just those values, we return to our horizontal spreadsheet.</a:t>
            </a:r>
          </a:p>
          <a:p>
            <a:endParaRPr lang="en-US" sz="1000" dirty="0">
              <a:solidFill>
                <a:schemeClr val="bg1"/>
              </a:solidFill>
            </a:endParaRPr>
          </a:p>
        </p:txBody>
      </p:sp>
      <p:sp>
        <p:nvSpPr>
          <p:cNvPr id="3" name="Date Placeholder 2">
            <a:extLst>
              <a:ext uri="{FF2B5EF4-FFF2-40B4-BE49-F238E27FC236}">
                <a16:creationId xmlns:a16="http://schemas.microsoft.com/office/drawing/2014/main" id="{068D17D7-965A-C369-BE69-2B7AF4016285}"/>
              </a:ext>
            </a:extLst>
          </p:cNvPr>
          <p:cNvSpPr>
            <a:spLocks noGrp="1"/>
          </p:cNvSpPr>
          <p:nvPr>
            <p:ph type="dt" sz="half" idx="10"/>
          </p:nvPr>
        </p:nvSpPr>
        <p:spPr/>
        <p:txBody>
          <a:bodyPr/>
          <a:lstStyle/>
          <a:p>
            <a:pPr>
              <a:defRPr/>
            </a:pPr>
            <a:r>
              <a:rPr lang="en-US"/>
              <a:t>October 16, 2023</a:t>
            </a:r>
            <a:endParaRPr lang="en-US" dirty="0"/>
          </a:p>
        </p:txBody>
      </p:sp>
      <p:sp>
        <p:nvSpPr>
          <p:cNvPr id="6" name="Footer Placeholder 5">
            <a:extLst>
              <a:ext uri="{FF2B5EF4-FFF2-40B4-BE49-F238E27FC236}">
                <a16:creationId xmlns:a16="http://schemas.microsoft.com/office/drawing/2014/main" id="{123EBF4F-281D-EEE0-900E-C6949F744401}"/>
              </a:ext>
            </a:extLst>
          </p:cNvPr>
          <p:cNvSpPr>
            <a:spLocks noGrp="1"/>
          </p:cNvSpPr>
          <p:nvPr>
            <p:ph type="ftr" sz="quarter" idx="11"/>
          </p:nvPr>
        </p:nvSpPr>
        <p:spPr/>
        <p:txBody>
          <a:bodyPr/>
          <a:lstStyle/>
          <a:p>
            <a:pPr>
              <a:defRPr/>
            </a:pPr>
            <a:r>
              <a:rPr lang="en-US"/>
              <a:t>Using WinTeqc</a:t>
            </a:r>
            <a:endParaRPr lang="en-US" dirty="0"/>
          </a:p>
        </p:txBody>
      </p:sp>
      <p:sp>
        <p:nvSpPr>
          <p:cNvPr id="7" name="Slide Number Placeholder 6">
            <a:extLst>
              <a:ext uri="{FF2B5EF4-FFF2-40B4-BE49-F238E27FC236}">
                <a16:creationId xmlns:a16="http://schemas.microsoft.com/office/drawing/2014/main" id="{683D4B79-53B7-E473-51DD-B435F39A40CE}"/>
              </a:ext>
            </a:extLst>
          </p:cNvPr>
          <p:cNvSpPr>
            <a:spLocks noGrp="1"/>
          </p:cNvSpPr>
          <p:nvPr>
            <p:ph type="sldNum" sz="quarter" idx="12"/>
          </p:nvPr>
        </p:nvSpPr>
        <p:spPr/>
        <p:txBody>
          <a:bodyPr/>
          <a:lstStyle/>
          <a:p>
            <a:pPr>
              <a:defRPr/>
            </a:pPr>
            <a:fld id="{327AA769-FE83-41C7-8E8C-046B7B1840C6}" type="slidenum">
              <a:rPr lang="en-US" smtClean="0"/>
              <a:pPr>
                <a:defRPr/>
              </a:pPr>
              <a:t>14</a:t>
            </a:fld>
            <a:endParaRPr lang="en-US" dirty="0"/>
          </a:p>
        </p:txBody>
      </p:sp>
    </p:spTree>
    <p:extLst>
      <p:ext uri="{BB962C8B-B14F-4D97-AF65-F5344CB8AC3E}">
        <p14:creationId xmlns:p14="http://schemas.microsoft.com/office/powerpoint/2010/main" val="2609627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C2D03BB-F602-4CF2-8904-2C08E1141847}"/>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pic>
        <p:nvPicPr>
          <p:cNvPr id="3" name="Picture 2">
            <a:extLst>
              <a:ext uri="{FF2B5EF4-FFF2-40B4-BE49-F238E27FC236}">
                <a16:creationId xmlns:a16="http://schemas.microsoft.com/office/drawing/2014/main" id="{6ED4E279-523E-465A-9187-2D5C78EF5063}"/>
              </a:ext>
            </a:extLst>
          </p:cNvPr>
          <p:cNvPicPr>
            <a:picLocks noChangeAspect="1"/>
          </p:cNvPicPr>
          <p:nvPr/>
        </p:nvPicPr>
        <p:blipFill>
          <a:blip r:embed="rId2"/>
          <a:stretch>
            <a:fillRect/>
          </a:stretch>
        </p:blipFill>
        <p:spPr>
          <a:xfrm>
            <a:off x="100584" y="1057897"/>
            <a:ext cx="8942832" cy="3541716"/>
          </a:xfrm>
          <a:prstGeom prst="rect">
            <a:avLst/>
          </a:prstGeom>
          <a:ln w="15875">
            <a:solidFill>
              <a:srgbClr val="003366"/>
            </a:solidFill>
          </a:ln>
        </p:spPr>
      </p:pic>
      <p:sp>
        <p:nvSpPr>
          <p:cNvPr id="5" name="TextBox 4">
            <a:extLst>
              <a:ext uri="{FF2B5EF4-FFF2-40B4-BE49-F238E27FC236}">
                <a16:creationId xmlns:a16="http://schemas.microsoft.com/office/drawing/2014/main" id="{E27FE683-659F-4B9D-9B6E-24ACDBA82547}"/>
              </a:ext>
            </a:extLst>
          </p:cNvPr>
          <p:cNvSpPr txBox="1"/>
          <p:nvPr/>
        </p:nvSpPr>
        <p:spPr>
          <a:xfrm>
            <a:off x="292608" y="4584906"/>
            <a:ext cx="8650224" cy="2092881"/>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Having pasted and edited the adjusted orthometric height results into our spreadsheet with the adjusted geometric positions, we finish by adding the appropriate metadata (datums, etc.).  </a:t>
            </a:r>
          </a:p>
          <a:p>
            <a:endParaRPr lang="en-US" sz="1000" dirty="0"/>
          </a:p>
          <a:p>
            <a:r>
              <a:rPr lang="en-US" sz="2400" dirty="0"/>
              <a:t>We now have a complete set of our network adjusted positions (both geometric &amp; vertical).</a:t>
            </a:r>
            <a:endParaRPr lang="en-US" sz="1000" dirty="0">
              <a:solidFill>
                <a:schemeClr val="bg1"/>
              </a:solidFill>
            </a:endParaRPr>
          </a:p>
        </p:txBody>
      </p:sp>
      <p:sp>
        <p:nvSpPr>
          <p:cNvPr id="2" name="Date Placeholder 1">
            <a:extLst>
              <a:ext uri="{FF2B5EF4-FFF2-40B4-BE49-F238E27FC236}">
                <a16:creationId xmlns:a16="http://schemas.microsoft.com/office/drawing/2014/main" id="{8AB07CC4-6B2C-93B0-C982-BC589409D7A1}"/>
              </a:ext>
            </a:extLst>
          </p:cNvPr>
          <p:cNvSpPr>
            <a:spLocks noGrp="1"/>
          </p:cNvSpPr>
          <p:nvPr>
            <p:ph type="dt" sz="half" idx="10"/>
          </p:nvPr>
        </p:nvSpPr>
        <p:spPr/>
        <p:txBody>
          <a:bodyPr/>
          <a:lstStyle/>
          <a:p>
            <a:pPr>
              <a:defRPr/>
            </a:pPr>
            <a:r>
              <a:rPr lang="en-US"/>
              <a:t>October 16, 2023</a:t>
            </a:r>
            <a:endParaRPr lang="en-US" dirty="0"/>
          </a:p>
        </p:txBody>
      </p:sp>
      <p:sp>
        <p:nvSpPr>
          <p:cNvPr id="6" name="Footer Placeholder 5">
            <a:extLst>
              <a:ext uri="{FF2B5EF4-FFF2-40B4-BE49-F238E27FC236}">
                <a16:creationId xmlns:a16="http://schemas.microsoft.com/office/drawing/2014/main" id="{4354AFB7-8082-06FB-76AD-9FA2D66DB55D}"/>
              </a:ext>
            </a:extLst>
          </p:cNvPr>
          <p:cNvSpPr>
            <a:spLocks noGrp="1"/>
          </p:cNvSpPr>
          <p:nvPr>
            <p:ph type="ftr" sz="quarter" idx="11"/>
          </p:nvPr>
        </p:nvSpPr>
        <p:spPr/>
        <p:txBody>
          <a:bodyPr/>
          <a:lstStyle/>
          <a:p>
            <a:pPr>
              <a:defRPr/>
            </a:pPr>
            <a:r>
              <a:rPr lang="en-US"/>
              <a:t>Using WinTeqc</a:t>
            </a:r>
            <a:endParaRPr lang="en-US" dirty="0"/>
          </a:p>
        </p:txBody>
      </p:sp>
      <p:sp>
        <p:nvSpPr>
          <p:cNvPr id="7" name="Slide Number Placeholder 6">
            <a:extLst>
              <a:ext uri="{FF2B5EF4-FFF2-40B4-BE49-F238E27FC236}">
                <a16:creationId xmlns:a16="http://schemas.microsoft.com/office/drawing/2014/main" id="{AA211E77-B779-9439-5935-3C118A640707}"/>
              </a:ext>
            </a:extLst>
          </p:cNvPr>
          <p:cNvSpPr>
            <a:spLocks noGrp="1"/>
          </p:cNvSpPr>
          <p:nvPr>
            <p:ph type="sldNum" sz="quarter" idx="12"/>
          </p:nvPr>
        </p:nvSpPr>
        <p:spPr/>
        <p:txBody>
          <a:bodyPr/>
          <a:lstStyle/>
          <a:p>
            <a:pPr>
              <a:defRPr/>
            </a:pPr>
            <a:fld id="{327AA769-FE83-41C7-8E8C-046B7B1840C6}" type="slidenum">
              <a:rPr lang="en-US" smtClean="0"/>
              <a:pPr>
                <a:defRPr/>
              </a:pPr>
              <a:t>15</a:t>
            </a:fld>
            <a:endParaRPr lang="en-US" dirty="0"/>
          </a:p>
        </p:txBody>
      </p:sp>
    </p:spTree>
    <p:extLst>
      <p:ext uri="{BB962C8B-B14F-4D97-AF65-F5344CB8AC3E}">
        <p14:creationId xmlns:p14="http://schemas.microsoft.com/office/powerpoint/2010/main" val="668467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6DC58-F5BA-6B78-B211-43FB8D8FC661}"/>
              </a:ext>
            </a:extLst>
          </p:cNvPr>
          <p:cNvSpPr>
            <a:spLocks noGrp="1"/>
          </p:cNvSpPr>
          <p:nvPr>
            <p:ph type="title"/>
          </p:nvPr>
        </p:nvSpPr>
        <p:spPr/>
        <p:txBody>
          <a:bodyPr/>
          <a:lstStyle/>
          <a:p>
            <a:r>
              <a:rPr lang="en-US" dirty="0" err="1"/>
              <a:t>WinTeqc</a:t>
            </a:r>
            <a:r>
              <a:rPr lang="en-US" dirty="0"/>
              <a:t> versions vary</a:t>
            </a:r>
          </a:p>
        </p:txBody>
      </p:sp>
      <p:sp>
        <p:nvSpPr>
          <p:cNvPr id="3" name="Content Placeholder 2">
            <a:extLst>
              <a:ext uri="{FF2B5EF4-FFF2-40B4-BE49-F238E27FC236}">
                <a16:creationId xmlns:a16="http://schemas.microsoft.com/office/drawing/2014/main" id="{C1E40D1E-69CA-F3E2-2C84-2A140E714E28}"/>
              </a:ext>
            </a:extLst>
          </p:cNvPr>
          <p:cNvSpPr>
            <a:spLocks noGrp="1"/>
          </p:cNvSpPr>
          <p:nvPr>
            <p:ph idx="1"/>
          </p:nvPr>
        </p:nvSpPr>
        <p:spPr/>
        <p:txBody>
          <a:bodyPr/>
          <a:lstStyle/>
          <a:p>
            <a:r>
              <a:rPr lang="en-US" dirty="0"/>
              <a:t>My version (Dave Zenk) is dated 4.26.2019 </a:t>
            </a:r>
          </a:p>
          <a:p>
            <a:pPr lvl="1"/>
            <a:r>
              <a:rPr lang="en-US" dirty="0"/>
              <a:t>It does not contain the “Get B-File” button.</a:t>
            </a:r>
          </a:p>
          <a:p>
            <a:pPr lvl="1"/>
            <a:r>
              <a:rPr lang="en-US" dirty="0"/>
              <a:t>If your version does have the Get B-File button, you can harvest the adjusted positions from the B-File (for submission).</a:t>
            </a:r>
          </a:p>
          <a:p>
            <a:pPr lvl="1"/>
            <a:r>
              <a:rPr lang="en-US" dirty="0"/>
              <a:t>I can’t try it at this time</a:t>
            </a:r>
          </a:p>
          <a:p>
            <a:r>
              <a:rPr lang="en-US" dirty="0"/>
              <a:t>Denis shows harvesting from the </a:t>
            </a:r>
          </a:p>
          <a:p>
            <a:pPr lvl="1"/>
            <a:r>
              <a:rPr lang="en-US" dirty="0"/>
              <a:t>B-File HC</a:t>
            </a:r>
          </a:p>
          <a:p>
            <a:pPr lvl="1"/>
            <a:r>
              <a:rPr lang="en-US" dirty="0"/>
              <a:t>B-File VC</a:t>
            </a:r>
          </a:p>
          <a:p>
            <a:pPr lvl="1"/>
            <a:r>
              <a:rPr lang="en-US" dirty="0"/>
              <a:t>Then combining</a:t>
            </a:r>
          </a:p>
        </p:txBody>
      </p:sp>
      <p:sp>
        <p:nvSpPr>
          <p:cNvPr id="4" name="Footer Placeholder 3">
            <a:extLst>
              <a:ext uri="{FF2B5EF4-FFF2-40B4-BE49-F238E27FC236}">
                <a16:creationId xmlns:a16="http://schemas.microsoft.com/office/drawing/2014/main" id="{26B60133-1237-9437-07EB-2C856E0E6F97}"/>
              </a:ext>
            </a:extLst>
          </p:cNvPr>
          <p:cNvSpPr>
            <a:spLocks noGrp="1"/>
          </p:cNvSpPr>
          <p:nvPr>
            <p:ph type="ftr" sz="quarter" idx="11"/>
          </p:nvPr>
        </p:nvSpPr>
        <p:spPr/>
        <p:txBody>
          <a:bodyPr/>
          <a:lstStyle/>
          <a:p>
            <a:pPr>
              <a:defRPr/>
            </a:pPr>
            <a:r>
              <a:rPr lang="en-US"/>
              <a:t>Using WinTeqc</a:t>
            </a:r>
            <a:endParaRPr lang="en-US" dirty="0"/>
          </a:p>
        </p:txBody>
      </p:sp>
      <p:sp>
        <p:nvSpPr>
          <p:cNvPr id="5" name="Slide Number Placeholder 4">
            <a:extLst>
              <a:ext uri="{FF2B5EF4-FFF2-40B4-BE49-F238E27FC236}">
                <a16:creationId xmlns:a16="http://schemas.microsoft.com/office/drawing/2014/main" id="{5660FEA1-1714-F543-38BC-04B234B52A91}"/>
              </a:ext>
            </a:extLst>
          </p:cNvPr>
          <p:cNvSpPr>
            <a:spLocks noGrp="1"/>
          </p:cNvSpPr>
          <p:nvPr>
            <p:ph type="sldNum" sz="quarter" idx="12"/>
          </p:nvPr>
        </p:nvSpPr>
        <p:spPr/>
        <p:txBody>
          <a:bodyPr/>
          <a:lstStyle/>
          <a:p>
            <a:pPr>
              <a:defRPr/>
            </a:pPr>
            <a:fld id="{CA360151-3641-4886-8AD3-D403BD53D9D3}" type="slidenum">
              <a:rPr lang="en-US" smtClean="0"/>
              <a:pPr>
                <a:defRPr/>
              </a:pPr>
              <a:t>16</a:t>
            </a:fld>
            <a:endParaRPr lang="en-US" dirty="0"/>
          </a:p>
        </p:txBody>
      </p:sp>
      <p:sp>
        <p:nvSpPr>
          <p:cNvPr id="6" name="Date Placeholder 5">
            <a:extLst>
              <a:ext uri="{FF2B5EF4-FFF2-40B4-BE49-F238E27FC236}">
                <a16:creationId xmlns:a16="http://schemas.microsoft.com/office/drawing/2014/main" id="{4A272E1F-1D1F-E8FF-191A-ED69E416171E}"/>
              </a:ext>
            </a:extLst>
          </p:cNvPr>
          <p:cNvSpPr>
            <a:spLocks noGrp="1"/>
          </p:cNvSpPr>
          <p:nvPr>
            <p:ph type="dt" sz="half" idx="10"/>
          </p:nvPr>
        </p:nvSpPr>
        <p:spPr/>
        <p:txBody>
          <a:bodyPr/>
          <a:lstStyle/>
          <a:p>
            <a:pPr>
              <a:defRPr/>
            </a:pPr>
            <a:r>
              <a:rPr lang="en-US"/>
              <a:t>October 16, 2023</a:t>
            </a:r>
            <a:endParaRPr lang="en-US" dirty="0"/>
          </a:p>
        </p:txBody>
      </p:sp>
    </p:spTree>
    <p:extLst>
      <p:ext uri="{BB962C8B-B14F-4D97-AF65-F5344CB8AC3E}">
        <p14:creationId xmlns:p14="http://schemas.microsoft.com/office/powerpoint/2010/main" val="39553973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CA3C04-B68E-924C-D6BD-109EA585F390}"/>
              </a:ext>
            </a:extLst>
          </p:cNvPr>
          <p:cNvPicPr>
            <a:picLocks noChangeAspect="1"/>
          </p:cNvPicPr>
          <p:nvPr/>
        </p:nvPicPr>
        <p:blipFill rotWithShape="1">
          <a:blip r:embed="rId2"/>
          <a:srcRect l="14286" t="13739" r="14762" b="20409"/>
          <a:stretch/>
        </p:blipFill>
        <p:spPr>
          <a:xfrm>
            <a:off x="313944" y="1229978"/>
            <a:ext cx="8498924" cy="4434840"/>
          </a:xfrm>
          <a:prstGeom prst="rect">
            <a:avLst/>
          </a:prstGeom>
          <a:ln w="15875">
            <a:solidFill>
              <a:srgbClr val="003366"/>
            </a:solidFill>
          </a:ln>
        </p:spPr>
      </p:pic>
      <p:sp>
        <p:nvSpPr>
          <p:cNvPr id="4" name="Rectangle 3">
            <a:extLst>
              <a:ext uri="{FF2B5EF4-FFF2-40B4-BE49-F238E27FC236}">
                <a16:creationId xmlns:a16="http://schemas.microsoft.com/office/drawing/2014/main" id="{4828CBA7-A680-CB89-EB56-7035B6CF9C3B}"/>
              </a:ext>
            </a:extLst>
          </p:cNvPr>
          <p:cNvSpPr/>
          <p:nvPr/>
        </p:nvSpPr>
        <p:spPr>
          <a:xfrm>
            <a:off x="3048435" y="2522766"/>
            <a:ext cx="1197429" cy="370115"/>
          </a:xfrm>
          <a:prstGeom prst="rect">
            <a:avLst/>
          </a:prstGeom>
          <a:noFill/>
          <a:ln w="508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2DCDE736-A357-4BEE-A5FF-033EA15A9BA6}"/>
              </a:ext>
            </a:extLst>
          </p:cNvPr>
          <p:cNvSpPr txBox="1"/>
          <p:nvPr/>
        </p:nvSpPr>
        <p:spPr>
          <a:xfrm>
            <a:off x="182880" y="4575762"/>
            <a:ext cx="8796528" cy="2092881"/>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You can also get the adjusted positions from the “bfile” using WinTEQC.  Similar to the adjustment reports (*.txt files), the geometric &amp; vertical values have to come from each adjustment bfile.  </a:t>
            </a:r>
          </a:p>
          <a:p>
            <a:endParaRPr lang="en-US" sz="1000" dirty="0"/>
          </a:p>
          <a:p>
            <a:r>
              <a:rPr lang="en-US" sz="2400" dirty="0"/>
              <a:t>The difference in the format is the bfile results are comma delimited and without all of the adjustment statistics.</a:t>
            </a:r>
            <a:endParaRPr lang="en-US" sz="1000" dirty="0">
              <a:solidFill>
                <a:schemeClr val="bg1"/>
              </a:solidFill>
            </a:endParaRPr>
          </a:p>
        </p:txBody>
      </p:sp>
      <p:sp>
        <p:nvSpPr>
          <p:cNvPr id="6" name="Title 1">
            <a:extLst>
              <a:ext uri="{FF2B5EF4-FFF2-40B4-BE49-F238E27FC236}">
                <a16:creationId xmlns:a16="http://schemas.microsoft.com/office/drawing/2014/main" id="{8272E763-C528-4656-9428-0675F57EBE26}"/>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sp>
        <p:nvSpPr>
          <p:cNvPr id="2" name="Date Placeholder 1">
            <a:extLst>
              <a:ext uri="{FF2B5EF4-FFF2-40B4-BE49-F238E27FC236}">
                <a16:creationId xmlns:a16="http://schemas.microsoft.com/office/drawing/2014/main" id="{9D9C9CC1-6EEE-CD92-FCAA-50BCA8BE6E0E}"/>
              </a:ext>
            </a:extLst>
          </p:cNvPr>
          <p:cNvSpPr>
            <a:spLocks noGrp="1"/>
          </p:cNvSpPr>
          <p:nvPr>
            <p:ph type="dt" sz="half" idx="10"/>
          </p:nvPr>
        </p:nvSpPr>
        <p:spPr/>
        <p:txBody>
          <a:bodyPr/>
          <a:lstStyle/>
          <a:p>
            <a:pPr>
              <a:defRPr/>
            </a:pPr>
            <a:r>
              <a:rPr lang="en-US"/>
              <a:t>October 16, 2023</a:t>
            </a:r>
            <a:endParaRPr lang="en-US" dirty="0"/>
          </a:p>
        </p:txBody>
      </p:sp>
      <p:sp>
        <p:nvSpPr>
          <p:cNvPr id="7" name="Footer Placeholder 6">
            <a:extLst>
              <a:ext uri="{FF2B5EF4-FFF2-40B4-BE49-F238E27FC236}">
                <a16:creationId xmlns:a16="http://schemas.microsoft.com/office/drawing/2014/main" id="{859E1242-3986-C994-C0CD-E3E8A5C48E8B}"/>
              </a:ext>
            </a:extLst>
          </p:cNvPr>
          <p:cNvSpPr>
            <a:spLocks noGrp="1"/>
          </p:cNvSpPr>
          <p:nvPr>
            <p:ph type="ftr" sz="quarter" idx="11"/>
          </p:nvPr>
        </p:nvSpPr>
        <p:spPr/>
        <p:txBody>
          <a:bodyPr/>
          <a:lstStyle/>
          <a:p>
            <a:pPr>
              <a:defRPr/>
            </a:pPr>
            <a:r>
              <a:rPr lang="en-US"/>
              <a:t>Using WinTeqc</a:t>
            </a:r>
            <a:endParaRPr lang="en-US" dirty="0"/>
          </a:p>
        </p:txBody>
      </p:sp>
      <p:sp>
        <p:nvSpPr>
          <p:cNvPr id="8" name="Slide Number Placeholder 7">
            <a:extLst>
              <a:ext uri="{FF2B5EF4-FFF2-40B4-BE49-F238E27FC236}">
                <a16:creationId xmlns:a16="http://schemas.microsoft.com/office/drawing/2014/main" id="{7944E6BF-DC68-DEB7-8F09-3D8892256F1F}"/>
              </a:ext>
            </a:extLst>
          </p:cNvPr>
          <p:cNvSpPr>
            <a:spLocks noGrp="1"/>
          </p:cNvSpPr>
          <p:nvPr>
            <p:ph type="sldNum" sz="quarter" idx="12"/>
          </p:nvPr>
        </p:nvSpPr>
        <p:spPr/>
        <p:txBody>
          <a:bodyPr/>
          <a:lstStyle/>
          <a:p>
            <a:pPr>
              <a:defRPr/>
            </a:pPr>
            <a:fld id="{327AA769-FE83-41C7-8E8C-046B7B1840C6}" type="slidenum">
              <a:rPr lang="en-US" smtClean="0"/>
              <a:pPr>
                <a:defRPr/>
              </a:pPr>
              <a:t>17</a:t>
            </a:fld>
            <a:endParaRPr lang="en-US" dirty="0"/>
          </a:p>
        </p:txBody>
      </p:sp>
    </p:spTree>
    <p:extLst>
      <p:ext uri="{BB962C8B-B14F-4D97-AF65-F5344CB8AC3E}">
        <p14:creationId xmlns:p14="http://schemas.microsoft.com/office/powerpoint/2010/main" val="2678209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2CC4632-5C66-69F4-512B-C547222109FC}"/>
              </a:ext>
            </a:extLst>
          </p:cNvPr>
          <p:cNvPicPr>
            <a:picLocks noChangeAspect="1"/>
          </p:cNvPicPr>
          <p:nvPr/>
        </p:nvPicPr>
        <p:blipFill rotWithShape="1">
          <a:blip r:embed="rId2"/>
          <a:srcRect l="14200" t="13538" r="14800" b="19407"/>
          <a:stretch/>
        </p:blipFill>
        <p:spPr>
          <a:xfrm>
            <a:off x="437408" y="1234439"/>
            <a:ext cx="8386528" cy="4453129"/>
          </a:xfrm>
          <a:prstGeom prst="rect">
            <a:avLst/>
          </a:prstGeom>
          <a:ln w="15875">
            <a:solidFill>
              <a:srgbClr val="003366"/>
            </a:solidFill>
          </a:ln>
        </p:spPr>
      </p:pic>
      <p:sp>
        <p:nvSpPr>
          <p:cNvPr id="4" name="Title 1">
            <a:extLst>
              <a:ext uri="{FF2B5EF4-FFF2-40B4-BE49-F238E27FC236}">
                <a16:creationId xmlns:a16="http://schemas.microsoft.com/office/drawing/2014/main" id="{73204A82-CB36-4F47-A80C-927CF18A6E2D}"/>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sp>
        <p:nvSpPr>
          <p:cNvPr id="5" name="TextBox 4">
            <a:extLst>
              <a:ext uri="{FF2B5EF4-FFF2-40B4-BE49-F238E27FC236}">
                <a16:creationId xmlns:a16="http://schemas.microsoft.com/office/drawing/2014/main" id="{8CF72C47-CA7D-4A39-9A45-895CB1977E4C}"/>
              </a:ext>
            </a:extLst>
          </p:cNvPr>
          <p:cNvSpPr txBox="1"/>
          <p:nvPr/>
        </p:nvSpPr>
        <p:spPr>
          <a:xfrm>
            <a:off x="292608" y="5929074"/>
            <a:ext cx="8650224" cy="461665"/>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Select the desired bfile to load into WinTEQC…..</a:t>
            </a:r>
            <a:endParaRPr lang="en-US" sz="1000" dirty="0">
              <a:solidFill>
                <a:schemeClr val="bg1"/>
              </a:solidFill>
            </a:endParaRPr>
          </a:p>
        </p:txBody>
      </p:sp>
      <p:sp>
        <p:nvSpPr>
          <p:cNvPr id="6" name="Rectangle 5">
            <a:extLst>
              <a:ext uri="{FF2B5EF4-FFF2-40B4-BE49-F238E27FC236}">
                <a16:creationId xmlns:a16="http://schemas.microsoft.com/office/drawing/2014/main" id="{9C89A666-97A6-462E-A161-784890D2E87F}"/>
              </a:ext>
            </a:extLst>
          </p:cNvPr>
          <p:cNvSpPr/>
          <p:nvPr/>
        </p:nvSpPr>
        <p:spPr>
          <a:xfrm>
            <a:off x="3222171" y="2577630"/>
            <a:ext cx="2346525" cy="370115"/>
          </a:xfrm>
          <a:prstGeom prst="rect">
            <a:avLst/>
          </a:prstGeom>
          <a:noFill/>
          <a:ln w="508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a:extLst>
              <a:ext uri="{FF2B5EF4-FFF2-40B4-BE49-F238E27FC236}">
                <a16:creationId xmlns:a16="http://schemas.microsoft.com/office/drawing/2014/main" id="{EC41086F-A3F0-8647-6AE5-927BAD5F996F}"/>
              </a:ext>
            </a:extLst>
          </p:cNvPr>
          <p:cNvSpPr>
            <a:spLocks noGrp="1"/>
          </p:cNvSpPr>
          <p:nvPr>
            <p:ph type="dt" sz="half" idx="10"/>
          </p:nvPr>
        </p:nvSpPr>
        <p:spPr/>
        <p:txBody>
          <a:bodyPr/>
          <a:lstStyle/>
          <a:p>
            <a:pPr>
              <a:defRPr/>
            </a:pPr>
            <a:r>
              <a:rPr lang="en-US"/>
              <a:t>October 16, 2023</a:t>
            </a:r>
            <a:endParaRPr lang="en-US" dirty="0"/>
          </a:p>
        </p:txBody>
      </p:sp>
      <p:sp>
        <p:nvSpPr>
          <p:cNvPr id="7" name="Footer Placeholder 6">
            <a:extLst>
              <a:ext uri="{FF2B5EF4-FFF2-40B4-BE49-F238E27FC236}">
                <a16:creationId xmlns:a16="http://schemas.microsoft.com/office/drawing/2014/main" id="{17E71854-8F15-3CBE-CFD7-A1F3B6BAF4BA}"/>
              </a:ext>
            </a:extLst>
          </p:cNvPr>
          <p:cNvSpPr>
            <a:spLocks noGrp="1"/>
          </p:cNvSpPr>
          <p:nvPr>
            <p:ph type="ftr" sz="quarter" idx="11"/>
          </p:nvPr>
        </p:nvSpPr>
        <p:spPr/>
        <p:txBody>
          <a:bodyPr/>
          <a:lstStyle/>
          <a:p>
            <a:pPr>
              <a:defRPr/>
            </a:pPr>
            <a:r>
              <a:rPr lang="en-US"/>
              <a:t>Using WinTeqc</a:t>
            </a:r>
            <a:endParaRPr lang="en-US" dirty="0"/>
          </a:p>
        </p:txBody>
      </p:sp>
      <p:sp>
        <p:nvSpPr>
          <p:cNvPr id="8" name="Slide Number Placeholder 7">
            <a:extLst>
              <a:ext uri="{FF2B5EF4-FFF2-40B4-BE49-F238E27FC236}">
                <a16:creationId xmlns:a16="http://schemas.microsoft.com/office/drawing/2014/main" id="{34DD1D4B-CACD-FEAA-7C0E-6FC689421819}"/>
              </a:ext>
            </a:extLst>
          </p:cNvPr>
          <p:cNvSpPr>
            <a:spLocks noGrp="1"/>
          </p:cNvSpPr>
          <p:nvPr>
            <p:ph type="sldNum" sz="quarter" idx="12"/>
          </p:nvPr>
        </p:nvSpPr>
        <p:spPr/>
        <p:txBody>
          <a:bodyPr/>
          <a:lstStyle/>
          <a:p>
            <a:pPr>
              <a:defRPr/>
            </a:pPr>
            <a:fld id="{327AA769-FE83-41C7-8E8C-046B7B1840C6}" type="slidenum">
              <a:rPr lang="en-US" smtClean="0"/>
              <a:pPr>
                <a:defRPr/>
              </a:pPr>
              <a:t>18</a:t>
            </a:fld>
            <a:endParaRPr lang="en-US" dirty="0"/>
          </a:p>
        </p:txBody>
      </p:sp>
    </p:spTree>
    <p:extLst>
      <p:ext uri="{BB962C8B-B14F-4D97-AF65-F5344CB8AC3E}">
        <p14:creationId xmlns:p14="http://schemas.microsoft.com/office/powerpoint/2010/main" val="2172739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4D150D5-BF6C-BD53-9186-A26BD3023D8E}"/>
              </a:ext>
            </a:extLst>
          </p:cNvPr>
          <p:cNvPicPr>
            <a:picLocks noChangeAspect="1"/>
          </p:cNvPicPr>
          <p:nvPr/>
        </p:nvPicPr>
        <p:blipFill rotWithShape="1">
          <a:blip r:embed="rId2"/>
          <a:srcRect l="13899" t="13716" r="14701" b="19763"/>
          <a:stretch/>
        </p:blipFill>
        <p:spPr>
          <a:xfrm>
            <a:off x="383603" y="1188719"/>
            <a:ext cx="8361772" cy="4379977"/>
          </a:xfrm>
          <a:prstGeom prst="rect">
            <a:avLst/>
          </a:prstGeom>
          <a:ln w="15875">
            <a:solidFill>
              <a:srgbClr val="003366"/>
            </a:solidFill>
          </a:ln>
        </p:spPr>
      </p:pic>
      <p:sp>
        <p:nvSpPr>
          <p:cNvPr id="4" name="Title 1">
            <a:extLst>
              <a:ext uri="{FF2B5EF4-FFF2-40B4-BE49-F238E27FC236}">
                <a16:creationId xmlns:a16="http://schemas.microsoft.com/office/drawing/2014/main" id="{72197E4B-5EE6-4126-8E74-B2CA97594F1B}"/>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sp>
        <p:nvSpPr>
          <p:cNvPr id="5" name="TextBox 4">
            <a:extLst>
              <a:ext uri="{FF2B5EF4-FFF2-40B4-BE49-F238E27FC236}">
                <a16:creationId xmlns:a16="http://schemas.microsoft.com/office/drawing/2014/main" id="{79B072C0-4748-482C-92FD-5236DC15832A}"/>
              </a:ext>
            </a:extLst>
          </p:cNvPr>
          <p:cNvSpPr txBox="1"/>
          <p:nvPr/>
        </p:nvSpPr>
        <p:spPr>
          <a:xfrm>
            <a:off x="292608" y="5929074"/>
            <a:ext cx="8650224" cy="461665"/>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Copy the bfile information…..</a:t>
            </a:r>
            <a:endParaRPr lang="en-US" sz="1000" dirty="0">
              <a:solidFill>
                <a:schemeClr val="bg1"/>
              </a:solidFill>
            </a:endParaRPr>
          </a:p>
        </p:txBody>
      </p:sp>
      <p:sp>
        <p:nvSpPr>
          <p:cNvPr id="6" name="Rectangle 5">
            <a:extLst>
              <a:ext uri="{FF2B5EF4-FFF2-40B4-BE49-F238E27FC236}">
                <a16:creationId xmlns:a16="http://schemas.microsoft.com/office/drawing/2014/main" id="{F85F37C2-C533-40EF-BF2D-B2EB1D2F0670}"/>
              </a:ext>
            </a:extLst>
          </p:cNvPr>
          <p:cNvSpPr/>
          <p:nvPr/>
        </p:nvSpPr>
        <p:spPr>
          <a:xfrm>
            <a:off x="3953691" y="2175294"/>
            <a:ext cx="1197429" cy="370115"/>
          </a:xfrm>
          <a:prstGeom prst="rect">
            <a:avLst/>
          </a:prstGeom>
          <a:noFill/>
          <a:ln w="508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a:extLst>
              <a:ext uri="{FF2B5EF4-FFF2-40B4-BE49-F238E27FC236}">
                <a16:creationId xmlns:a16="http://schemas.microsoft.com/office/drawing/2014/main" id="{6093C534-B5E8-579C-BD2B-EB7C5247463B}"/>
              </a:ext>
            </a:extLst>
          </p:cNvPr>
          <p:cNvSpPr>
            <a:spLocks noGrp="1"/>
          </p:cNvSpPr>
          <p:nvPr>
            <p:ph type="dt" sz="half" idx="10"/>
          </p:nvPr>
        </p:nvSpPr>
        <p:spPr/>
        <p:txBody>
          <a:bodyPr/>
          <a:lstStyle/>
          <a:p>
            <a:pPr>
              <a:defRPr/>
            </a:pPr>
            <a:r>
              <a:rPr lang="en-US"/>
              <a:t>October 16, 2023</a:t>
            </a:r>
            <a:endParaRPr lang="en-US" dirty="0"/>
          </a:p>
        </p:txBody>
      </p:sp>
      <p:sp>
        <p:nvSpPr>
          <p:cNvPr id="7" name="Footer Placeholder 6">
            <a:extLst>
              <a:ext uri="{FF2B5EF4-FFF2-40B4-BE49-F238E27FC236}">
                <a16:creationId xmlns:a16="http://schemas.microsoft.com/office/drawing/2014/main" id="{06C57A9E-7D1A-AC6E-5820-C96B902BE000}"/>
              </a:ext>
            </a:extLst>
          </p:cNvPr>
          <p:cNvSpPr>
            <a:spLocks noGrp="1"/>
          </p:cNvSpPr>
          <p:nvPr>
            <p:ph type="ftr" sz="quarter" idx="11"/>
          </p:nvPr>
        </p:nvSpPr>
        <p:spPr/>
        <p:txBody>
          <a:bodyPr/>
          <a:lstStyle/>
          <a:p>
            <a:pPr>
              <a:defRPr/>
            </a:pPr>
            <a:r>
              <a:rPr lang="en-US"/>
              <a:t>Using WinTeqc</a:t>
            </a:r>
            <a:endParaRPr lang="en-US" dirty="0"/>
          </a:p>
        </p:txBody>
      </p:sp>
      <p:sp>
        <p:nvSpPr>
          <p:cNvPr id="8" name="Slide Number Placeholder 7">
            <a:extLst>
              <a:ext uri="{FF2B5EF4-FFF2-40B4-BE49-F238E27FC236}">
                <a16:creationId xmlns:a16="http://schemas.microsoft.com/office/drawing/2014/main" id="{2715D802-95FB-DCC8-F6F4-DAA988B65F70}"/>
              </a:ext>
            </a:extLst>
          </p:cNvPr>
          <p:cNvSpPr>
            <a:spLocks noGrp="1"/>
          </p:cNvSpPr>
          <p:nvPr>
            <p:ph type="sldNum" sz="quarter" idx="12"/>
          </p:nvPr>
        </p:nvSpPr>
        <p:spPr/>
        <p:txBody>
          <a:bodyPr/>
          <a:lstStyle/>
          <a:p>
            <a:pPr>
              <a:defRPr/>
            </a:pPr>
            <a:fld id="{327AA769-FE83-41C7-8E8C-046B7B1840C6}" type="slidenum">
              <a:rPr lang="en-US" smtClean="0"/>
              <a:pPr>
                <a:defRPr/>
              </a:pPr>
              <a:t>19</a:t>
            </a:fld>
            <a:endParaRPr lang="en-US" dirty="0"/>
          </a:p>
        </p:txBody>
      </p:sp>
    </p:spTree>
    <p:extLst>
      <p:ext uri="{BB962C8B-B14F-4D97-AF65-F5344CB8AC3E}">
        <p14:creationId xmlns:p14="http://schemas.microsoft.com/office/powerpoint/2010/main" val="971612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a:xfrm>
            <a:off x="320040" y="1280160"/>
            <a:ext cx="8686800" cy="4937760"/>
          </a:xfrm>
        </p:spPr>
        <p:txBody>
          <a:bodyPr/>
          <a:lstStyle/>
          <a:p>
            <a:pPr marL="461963" indent="-461963"/>
            <a:r>
              <a:rPr lang="en-US" sz="2800" dirty="0"/>
              <a:t>Introduction</a:t>
            </a:r>
          </a:p>
          <a:p>
            <a:pPr marL="461963" indent="-461963"/>
            <a:r>
              <a:rPr lang="en-US" sz="2800" dirty="0"/>
              <a:t>Step 1 : Creating a Project</a:t>
            </a:r>
          </a:p>
          <a:p>
            <a:pPr marL="461963" indent="-461963"/>
            <a:r>
              <a:rPr lang="en-US" sz="2800" dirty="0"/>
              <a:t>Step 2 : Uploading Data</a:t>
            </a:r>
          </a:p>
          <a:p>
            <a:pPr marL="461963" indent="-461963"/>
            <a:r>
              <a:rPr lang="en-US" sz="2800" dirty="0"/>
              <a:t>Step 3 : Session Processing</a:t>
            </a:r>
          </a:p>
          <a:p>
            <a:pPr marL="461963" indent="-461963">
              <a:buFont typeface="Wingdings" pitchFamily="2" charset="2"/>
              <a:buChar char="Ø"/>
            </a:pPr>
            <a:r>
              <a:rPr lang="en-US" sz="2800" b="1" dirty="0"/>
              <a:t>Step 4 : Network Adjustment</a:t>
            </a:r>
          </a:p>
          <a:p>
            <a:pPr marL="400050" lvl="1" indent="0">
              <a:buNone/>
            </a:pPr>
            <a:r>
              <a:rPr lang="en-US" b="1" dirty="0"/>
              <a:t>-  </a:t>
            </a:r>
            <a:r>
              <a:rPr lang="en-US" b="1" dirty="0">
                <a:solidFill>
                  <a:srgbClr val="0033CC"/>
                </a:solidFill>
              </a:rPr>
              <a:t>Using WinTEQC for getting OP Adjustment Results</a:t>
            </a:r>
          </a:p>
        </p:txBody>
      </p:sp>
      <p:sp>
        <p:nvSpPr>
          <p:cNvPr id="6" name="Footer Placeholder 5"/>
          <p:cNvSpPr>
            <a:spLocks noGrp="1"/>
          </p:cNvSpPr>
          <p:nvPr>
            <p:ph type="ftr" sz="quarter" idx="11"/>
          </p:nvPr>
        </p:nvSpPr>
        <p:spPr/>
        <p:txBody>
          <a:bodyPr/>
          <a:lstStyle/>
          <a:p>
            <a:pPr>
              <a:defRPr/>
            </a:pPr>
            <a:r>
              <a:rPr lang="en-US"/>
              <a:t>Using WinTeqc</a:t>
            </a:r>
            <a:endParaRPr lang="en-US" dirty="0"/>
          </a:p>
        </p:txBody>
      </p:sp>
      <p:sp>
        <p:nvSpPr>
          <p:cNvPr id="5" name="Slide Number Placeholder 4"/>
          <p:cNvSpPr>
            <a:spLocks noGrp="1"/>
          </p:cNvSpPr>
          <p:nvPr>
            <p:ph type="sldNum" sz="quarter" idx="12"/>
          </p:nvPr>
        </p:nvSpPr>
        <p:spPr/>
        <p:txBody>
          <a:bodyPr/>
          <a:lstStyle/>
          <a:p>
            <a:pPr>
              <a:defRPr/>
            </a:pPr>
            <a:fld id="{73529DF9-F8E1-4220-8C8F-E52644C5560B}" type="slidenum">
              <a:rPr lang="en-US" smtClean="0"/>
              <a:pPr>
                <a:defRPr/>
              </a:pPr>
              <a:t>2</a:t>
            </a:fld>
            <a:endParaRPr lang="en-US" dirty="0"/>
          </a:p>
        </p:txBody>
      </p:sp>
      <p:sp>
        <p:nvSpPr>
          <p:cNvPr id="4" name="Date Placeholder 3">
            <a:extLst>
              <a:ext uri="{FF2B5EF4-FFF2-40B4-BE49-F238E27FC236}">
                <a16:creationId xmlns:a16="http://schemas.microsoft.com/office/drawing/2014/main" id="{115E2628-DCD4-686A-C55F-76831F26EF4C}"/>
              </a:ext>
            </a:extLst>
          </p:cNvPr>
          <p:cNvSpPr>
            <a:spLocks noGrp="1"/>
          </p:cNvSpPr>
          <p:nvPr>
            <p:ph type="dt" sz="half" idx="10"/>
          </p:nvPr>
        </p:nvSpPr>
        <p:spPr/>
        <p:txBody>
          <a:bodyPr/>
          <a:lstStyle/>
          <a:p>
            <a:pPr>
              <a:defRPr/>
            </a:pPr>
            <a:r>
              <a:rPr lang="en-US"/>
              <a:t>October 16, 2023</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518135C-89ED-6A18-900B-3FFA772906EE}"/>
              </a:ext>
            </a:extLst>
          </p:cNvPr>
          <p:cNvPicPr>
            <a:picLocks noChangeAspect="1"/>
          </p:cNvPicPr>
          <p:nvPr/>
        </p:nvPicPr>
        <p:blipFill rotWithShape="1">
          <a:blip r:embed="rId2"/>
          <a:srcRect l="3453" t="13739" r="42738" b="7915"/>
          <a:stretch/>
        </p:blipFill>
        <p:spPr>
          <a:xfrm>
            <a:off x="1828800" y="1015746"/>
            <a:ext cx="5439150" cy="4452402"/>
          </a:xfrm>
          <a:prstGeom prst="rect">
            <a:avLst/>
          </a:prstGeom>
          <a:ln w="15875">
            <a:solidFill>
              <a:srgbClr val="003366"/>
            </a:solidFill>
          </a:ln>
        </p:spPr>
      </p:pic>
      <p:sp>
        <p:nvSpPr>
          <p:cNvPr id="3" name="Title 1">
            <a:extLst>
              <a:ext uri="{FF2B5EF4-FFF2-40B4-BE49-F238E27FC236}">
                <a16:creationId xmlns:a16="http://schemas.microsoft.com/office/drawing/2014/main" id="{B3675DD3-E642-4910-BA9E-2254318D6025}"/>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sp>
        <p:nvSpPr>
          <p:cNvPr id="4" name="TextBox 3">
            <a:extLst>
              <a:ext uri="{FF2B5EF4-FFF2-40B4-BE49-F238E27FC236}">
                <a16:creationId xmlns:a16="http://schemas.microsoft.com/office/drawing/2014/main" id="{C92E1C17-E172-4E2D-87B7-92D5CB40D145}"/>
              </a:ext>
            </a:extLst>
          </p:cNvPr>
          <p:cNvSpPr txBox="1"/>
          <p:nvPr/>
        </p:nvSpPr>
        <p:spPr>
          <a:xfrm>
            <a:off x="265176" y="5554170"/>
            <a:ext cx="8650224" cy="1200329"/>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Then paste into desired program for editing.  Same as the “report values (*.txt files)” we only need the “orthometric height” values from the vertical bfile information.</a:t>
            </a:r>
            <a:endParaRPr lang="en-US" sz="1000" dirty="0">
              <a:solidFill>
                <a:schemeClr val="bg1"/>
              </a:solidFill>
            </a:endParaRPr>
          </a:p>
        </p:txBody>
      </p:sp>
      <p:sp>
        <p:nvSpPr>
          <p:cNvPr id="2" name="Rectangle 1">
            <a:extLst>
              <a:ext uri="{FF2B5EF4-FFF2-40B4-BE49-F238E27FC236}">
                <a16:creationId xmlns:a16="http://schemas.microsoft.com/office/drawing/2014/main" id="{B276E588-7AF6-E4F9-300A-C682CDA027C8}"/>
              </a:ext>
            </a:extLst>
          </p:cNvPr>
          <p:cNvSpPr/>
          <p:nvPr/>
        </p:nvSpPr>
        <p:spPr>
          <a:xfrm>
            <a:off x="2390774" y="1389852"/>
            <a:ext cx="804864" cy="1612428"/>
          </a:xfrm>
          <a:prstGeom prst="rect">
            <a:avLst/>
          </a:prstGeom>
          <a:noFill/>
          <a:ln w="254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BED41DBA-6178-0A2C-231F-70A05CE1AC8B}"/>
              </a:ext>
            </a:extLst>
          </p:cNvPr>
          <p:cNvSpPr/>
          <p:nvPr/>
        </p:nvSpPr>
        <p:spPr>
          <a:xfrm>
            <a:off x="3224218" y="1389852"/>
            <a:ext cx="852481" cy="1612428"/>
          </a:xfrm>
          <a:prstGeom prst="rect">
            <a:avLst/>
          </a:prstGeom>
          <a:noFill/>
          <a:ln w="254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DC7122B-80A3-B917-94BB-F9B367F083F5}"/>
              </a:ext>
            </a:extLst>
          </p:cNvPr>
          <p:cNvSpPr/>
          <p:nvPr/>
        </p:nvSpPr>
        <p:spPr>
          <a:xfrm>
            <a:off x="4105279" y="1389852"/>
            <a:ext cx="466721" cy="1612428"/>
          </a:xfrm>
          <a:prstGeom prst="rect">
            <a:avLst/>
          </a:prstGeom>
          <a:noFill/>
          <a:ln w="254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B99236B2-9BDC-1A76-A2E3-A5DBCB993341}"/>
              </a:ext>
            </a:extLst>
          </p:cNvPr>
          <p:cNvSpPr/>
          <p:nvPr/>
        </p:nvSpPr>
        <p:spPr>
          <a:xfrm>
            <a:off x="4572000" y="3628227"/>
            <a:ext cx="353187" cy="1612428"/>
          </a:xfrm>
          <a:prstGeom prst="rect">
            <a:avLst/>
          </a:prstGeom>
          <a:noFill/>
          <a:ln w="254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FFD4BDAD-773B-C57D-6195-1CFD3E238BFF}"/>
              </a:ext>
            </a:extLst>
          </p:cNvPr>
          <p:cNvSpPr txBox="1"/>
          <p:nvPr/>
        </p:nvSpPr>
        <p:spPr>
          <a:xfrm>
            <a:off x="2362194" y="3002280"/>
            <a:ext cx="711206" cy="276999"/>
          </a:xfrm>
          <a:prstGeom prst="rect">
            <a:avLst/>
          </a:prstGeom>
          <a:noFill/>
        </p:spPr>
        <p:txBody>
          <a:bodyPr wrap="square" rtlCol="0">
            <a:spAutoFit/>
          </a:bodyPr>
          <a:lstStyle/>
          <a:p>
            <a:r>
              <a:rPr lang="en-US" sz="1200" dirty="0">
                <a:solidFill>
                  <a:srgbClr val="FF00FF"/>
                </a:solidFill>
                <a:latin typeface="+mj-lt"/>
              </a:rPr>
              <a:t>Latitude</a:t>
            </a:r>
          </a:p>
        </p:txBody>
      </p:sp>
      <p:sp>
        <p:nvSpPr>
          <p:cNvPr id="10" name="TextBox 9">
            <a:extLst>
              <a:ext uri="{FF2B5EF4-FFF2-40B4-BE49-F238E27FC236}">
                <a16:creationId xmlns:a16="http://schemas.microsoft.com/office/drawing/2014/main" id="{EBFC7008-8C58-A990-F841-9D469C87B50D}"/>
              </a:ext>
            </a:extLst>
          </p:cNvPr>
          <p:cNvSpPr txBox="1"/>
          <p:nvPr/>
        </p:nvSpPr>
        <p:spPr>
          <a:xfrm>
            <a:off x="3195638" y="3002279"/>
            <a:ext cx="804864" cy="276999"/>
          </a:xfrm>
          <a:prstGeom prst="rect">
            <a:avLst/>
          </a:prstGeom>
          <a:noFill/>
        </p:spPr>
        <p:txBody>
          <a:bodyPr wrap="square" rtlCol="0">
            <a:spAutoFit/>
          </a:bodyPr>
          <a:lstStyle/>
          <a:p>
            <a:r>
              <a:rPr lang="en-US" sz="1200" dirty="0">
                <a:solidFill>
                  <a:srgbClr val="FF00FF"/>
                </a:solidFill>
                <a:latin typeface="+mj-lt"/>
              </a:rPr>
              <a:t>Longitude</a:t>
            </a:r>
          </a:p>
        </p:txBody>
      </p:sp>
      <p:sp>
        <p:nvSpPr>
          <p:cNvPr id="11" name="TextBox 10">
            <a:extLst>
              <a:ext uri="{FF2B5EF4-FFF2-40B4-BE49-F238E27FC236}">
                <a16:creationId xmlns:a16="http://schemas.microsoft.com/office/drawing/2014/main" id="{CC4DA196-5806-EB3D-F05E-8BA2E126359B}"/>
              </a:ext>
            </a:extLst>
          </p:cNvPr>
          <p:cNvSpPr txBox="1"/>
          <p:nvPr/>
        </p:nvSpPr>
        <p:spPr>
          <a:xfrm>
            <a:off x="4046538" y="3002279"/>
            <a:ext cx="804864" cy="276999"/>
          </a:xfrm>
          <a:prstGeom prst="rect">
            <a:avLst/>
          </a:prstGeom>
          <a:noFill/>
        </p:spPr>
        <p:txBody>
          <a:bodyPr wrap="square" rtlCol="0">
            <a:spAutoFit/>
          </a:bodyPr>
          <a:lstStyle/>
          <a:p>
            <a:r>
              <a:rPr lang="en-US" sz="1200" dirty="0">
                <a:solidFill>
                  <a:srgbClr val="FF00FF"/>
                </a:solidFill>
                <a:latin typeface="+mj-lt"/>
              </a:rPr>
              <a:t>El </a:t>
            </a:r>
            <a:r>
              <a:rPr lang="en-US" sz="1200" dirty="0" err="1">
                <a:solidFill>
                  <a:srgbClr val="FF00FF"/>
                </a:solidFill>
                <a:latin typeface="+mj-lt"/>
              </a:rPr>
              <a:t>Hgt</a:t>
            </a:r>
            <a:endParaRPr lang="en-US" sz="1200" dirty="0">
              <a:solidFill>
                <a:srgbClr val="FF00FF"/>
              </a:solidFill>
              <a:latin typeface="+mj-lt"/>
            </a:endParaRPr>
          </a:p>
        </p:txBody>
      </p:sp>
      <p:sp>
        <p:nvSpPr>
          <p:cNvPr id="12" name="TextBox 11">
            <a:extLst>
              <a:ext uri="{FF2B5EF4-FFF2-40B4-BE49-F238E27FC236}">
                <a16:creationId xmlns:a16="http://schemas.microsoft.com/office/drawing/2014/main" id="{E30C28D0-0CBD-1B70-D147-25BDAE3309B0}"/>
              </a:ext>
            </a:extLst>
          </p:cNvPr>
          <p:cNvSpPr txBox="1"/>
          <p:nvPr/>
        </p:nvSpPr>
        <p:spPr>
          <a:xfrm>
            <a:off x="4522755" y="3365300"/>
            <a:ext cx="804864" cy="276999"/>
          </a:xfrm>
          <a:prstGeom prst="rect">
            <a:avLst/>
          </a:prstGeom>
          <a:noFill/>
        </p:spPr>
        <p:txBody>
          <a:bodyPr wrap="square" rtlCol="0">
            <a:spAutoFit/>
          </a:bodyPr>
          <a:lstStyle/>
          <a:p>
            <a:r>
              <a:rPr lang="en-US" sz="1200" dirty="0">
                <a:solidFill>
                  <a:srgbClr val="FF00FF"/>
                </a:solidFill>
                <a:latin typeface="+mj-lt"/>
              </a:rPr>
              <a:t>Ortho </a:t>
            </a:r>
            <a:r>
              <a:rPr lang="en-US" sz="1200" dirty="0" err="1">
                <a:solidFill>
                  <a:srgbClr val="FF00FF"/>
                </a:solidFill>
                <a:latin typeface="+mj-lt"/>
              </a:rPr>
              <a:t>Hgt</a:t>
            </a:r>
            <a:endParaRPr lang="en-US" sz="1200" dirty="0">
              <a:solidFill>
                <a:srgbClr val="FF00FF"/>
              </a:solidFill>
              <a:latin typeface="+mj-lt"/>
            </a:endParaRPr>
          </a:p>
        </p:txBody>
      </p:sp>
      <p:sp>
        <p:nvSpPr>
          <p:cNvPr id="13" name="TextBox 12">
            <a:extLst>
              <a:ext uri="{FF2B5EF4-FFF2-40B4-BE49-F238E27FC236}">
                <a16:creationId xmlns:a16="http://schemas.microsoft.com/office/drawing/2014/main" id="{858112A0-BBFF-47D8-136A-4CB42ED1A25A}"/>
              </a:ext>
            </a:extLst>
          </p:cNvPr>
          <p:cNvSpPr txBox="1"/>
          <p:nvPr/>
        </p:nvSpPr>
        <p:spPr>
          <a:xfrm>
            <a:off x="5849941" y="1397996"/>
            <a:ext cx="1131884" cy="276999"/>
          </a:xfrm>
          <a:prstGeom prst="rect">
            <a:avLst/>
          </a:prstGeom>
          <a:noFill/>
        </p:spPr>
        <p:txBody>
          <a:bodyPr wrap="square" rtlCol="0">
            <a:spAutoFit/>
          </a:bodyPr>
          <a:lstStyle/>
          <a:p>
            <a:r>
              <a:rPr lang="en-US" sz="1200" dirty="0">
                <a:solidFill>
                  <a:srgbClr val="FF00FF"/>
                </a:solidFill>
                <a:latin typeface="+mj-lt"/>
              </a:rPr>
              <a:t>from B-File HC</a:t>
            </a:r>
          </a:p>
        </p:txBody>
      </p:sp>
      <p:sp>
        <p:nvSpPr>
          <p:cNvPr id="14" name="TextBox 13">
            <a:extLst>
              <a:ext uri="{FF2B5EF4-FFF2-40B4-BE49-F238E27FC236}">
                <a16:creationId xmlns:a16="http://schemas.microsoft.com/office/drawing/2014/main" id="{6792CC58-D4DC-6E79-6F0D-5E3F9AE26B44}"/>
              </a:ext>
            </a:extLst>
          </p:cNvPr>
          <p:cNvSpPr txBox="1"/>
          <p:nvPr/>
        </p:nvSpPr>
        <p:spPr>
          <a:xfrm>
            <a:off x="5849941" y="3731621"/>
            <a:ext cx="1131884" cy="276999"/>
          </a:xfrm>
          <a:prstGeom prst="rect">
            <a:avLst/>
          </a:prstGeom>
          <a:noFill/>
        </p:spPr>
        <p:txBody>
          <a:bodyPr wrap="square" rtlCol="0">
            <a:spAutoFit/>
          </a:bodyPr>
          <a:lstStyle/>
          <a:p>
            <a:r>
              <a:rPr lang="en-US" sz="1200" dirty="0">
                <a:solidFill>
                  <a:srgbClr val="FF00FF"/>
                </a:solidFill>
                <a:latin typeface="+mj-lt"/>
              </a:rPr>
              <a:t>from B-File VC</a:t>
            </a:r>
          </a:p>
        </p:txBody>
      </p:sp>
      <p:sp>
        <p:nvSpPr>
          <p:cNvPr id="15" name="Date Placeholder 14">
            <a:extLst>
              <a:ext uri="{FF2B5EF4-FFF2-40B4-BE49-F238E27FC236}">
                <a16:creationId xmlns:a16="http://schemas.microsoft.com/office/drawing/2014/main" id="{AFD20C95-2287-AA65-99F2-85DB757BC032}"/>
              </a:ext>
            </a:extLst>
          </p:cNvPr>
          <p:cNvSpPr>
            <a:spLocks noGrp="1"/>
          </p:cNvSpPr>
          <p:nvPr>
            <p:ph type="dt" sz="half" idx="10"/>
          </p:nvPr>
        </p:nvSpPr>
        <p:spPr/>
        <p:txBody>
          <a:bodyPr/>
          <a:lstStyle/>
          <a:p>
            <a:pPr>
              <a:defRPr/>
            </a:pPr>
            <a:r>
              <a:rPr lang="en-US"/>
              <a:t>October 16, 2023</a:t>
            </a:r>
            <a:endParaRPr lang="en-US" dirty="0"/>
          </a:p>
        </p:txBody>
      </p:sp>
      <p:sp>
        <p:nvSpPr>
          <p:cNvPr id="16" name="Footer Placeholder 15">
            <a:extLst>
              <a:ext uri="{FF2B5EF4-FFF2-40B4-BE49-F238E27FC236}">
                <a16:creationId xmlns:a16="http://schemas.microsoft.com/office/drawing/2014/main" id="{C7387131-41C2-8744-A92E-9CA8EEC1F95C}"/>
              </a:ext>
            </a:extLst>
          </p:cNvPr>
          <p:cNvSpPr>
            <a:spLocks noGrp="1"/>
          </p:cNvSpPr>
          <p:nvPr>
            <p:ph type="ftr" sz="quarter" idx="11"/>
          </p:nvPr>
        </p:nvSpPr>
        <p:spPr/>
        <p:txBody>
          <a:bodyPr/>
          <a:lstStyle/>
          <a:p>
            <a:pPr>
              <a:defRPr/>
            </a:pPr>
            <a:r>
              <a:rPr lang="en-US"/>
              <a:t>Using WinTeqc</a:t>
            </a:r>
            <a:endParaRPr lang="en-US" dirty="0"/>
          </a:p>
        </p:txBody>
      </p:sp>
      <p:sp>
        <p:nvSpPr>
          <p:cNvPr id="17" name="Slide Number Placeholder 16">
            <a:extLst>
              <a:ext uri="{FF2B5EF4-FFF2-40B4-BE49-F238E27FC236}">
                <a16:creationId xmlns:a16="http://schemas.microsoft.com/office/drawing/2014/main" id="{B3AE3F20-ECE9-8965-9713-7EC005866D5F}"/>
              </a:ext>
            </a:extLst>
          </p:cNvPr>
          <p:cNvSpPr>
            <a:spLocks noGrp="1"/>
          </p:cNvSpPr>
          <p:nvPr>
            <p:ph type="sldNum" sz="quarter" idx="12"/>
          </p:nvPr>
        </p:nvSpPr>
        <p:spPr/>
        <p:txBody>
          <a:bodyPr/>
          <a:lstStyle/>
          <a:p>
            <a:pPr>
              <a:defRPr/>
            </a:pPr>
            <a:fld id="{327AA769-FE83-41C7-8E8C-046B7B1840C6}" type="slidenum">
              <a:rPr lang="en-US" smtClean="0"/>
              <a:pPr>
                <a:defRPr/>
              </a:pPr>
              <a:t>20</a:t>
            </a:fld>
            <a:endParaRPr lang="en-US" dirty="0"/>
          </a:p>
        </p:txBody>
      </p:sp>
    </p:spTree>
    <p:extLst>
      <p:ext uri="{BB962C8B-B14F-4D97-AF65-F5344CB8AC3E}">
        <p14:creationId xmlns:p14="http://schemas.microsoft.com/office/powerpoint/2010/main" val="258262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750"/>
                            </p:stCondLst>
                            <p:childTnLst>
                              <p:par>
                                <p:cTn id="9" presetID="22" presetClass="entr" presetSubtype="4" fill="hold" grpId="0" nodeType="afterEffect">
                                  <p:stCondLst>
                                    <p:cond delay="25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500"/>
                            </p:stCondLst>
                            <p:childTnLst>
                              <p:par>
                                <p:cTn id="13" presetID="22" presetClass="entr" presetSubtype="4" fill="hold" grpId="0" nodeType="afterEffect">
                                  <p:stCondLst>
                                    <p:cond delay="25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par>
                          <p:cTn id="16" fill="hold">
                            <p:stCondLst>
                              <p:cond delay="2250"/>
                            </p:stCondLst>
                            <p:childTnLst>
                              <p:par>
                                <p:cTn id="17" presetID="22" presetClass="entr" presetSubtype="4" fill="hold" grpId="0" nodeType="afterEffect">
                                  <p:stCondLst>
                                    <p:cond delay="25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par>
                          <p:cTn id="20" fill="hold">
                            <p:stCondLst>
                              <p:cond delay="3000"/>
                            </p:stCondLst>
                            <p:childTnLst>
                              <p:par>
                                <p:cTn id="21" presetID="22" presetClass="entr" presetSubtype="4" fill="hold" grpId="0" nodeType="afterEffect">
                                  <p:stCondLst>
                                    <p:cond delay="25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3750"/>
                            </p:stCondLst>
                            <p:childTnLst>
                              <p:par>
                                <p:cTn id="25" presetID="22" presetClass="entr" presetSubtype="4" fill="hold" grpId="0" nodeType="afterEffect">
                                  <p:stCondLst>
                                    <p:cond delay="25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4500"/>
                            </p:stCondLst>
                            <p:childTnLst>
                              <p:par>
                                <p:cTn id="29" presetID="22" presetClass="entr" presetSubtype="4" fill="hold" grpId="0" nodeType="afterEffect">
                                  <p:stCondLst>
                                    <p:cond delay="25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5250"/>
                            </p:stCondLst>
                            <p:childTnLst>
                              <p:par>
                                <p:cTn id="33" presetID="22" presetClass="entr" presetSubtype="4" fill="hold" grpId="0" nodeType="afterEffect">
                                  <p:stCondLst>
                                    <p:cond delay="250"/>
                                  </p:stCondLst>
                                  <p:childTnLst>
                                    <p:set>
                                      <p:cBhvr>
                                        <p:cTn id="34" dur="1" fill="hold">
                                          <p:stCondLst>
                                            <p:cond delay="0"/>
                                          </p:stCondLst>
                                        </p:cTn>
                                        <p:tgtEl>
                                          <p:spTgt spid="12"/>
                                        </p:tgtEl>
                                        <p:attrNameLst>
                                          <p:attrName>style.visibility</p:attrName>
                                        </p:attrNameLst>
                                      </p:cBhvr>
                                      <p:to>
                                        <p:strVal val="visible"/>
                                      </p:to>
                                    </p:set>
                                    <p:animEffect transition="in" filter="wipe(down)">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9" grpId="0"/>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1DD41-4853-FE9E-0C2D-F3D2D586215B}"/>
              </a:ext>
            </a:extLst>
          </p:cNvPr>
          <p:cNvSpPr>
            <a:spLocks noGrp="1"/>
          </p:cNvSpPr>
          <p:nvPr>
            <p:ph type="title"/>
          </p:nvPr>
        </p:nvSpPr>
        <p:spPr/>
        <p:txBody>
          <a:bodyPr/>
          <a:lstStyle/>
          <a:p>
            <a:r>
              <a:rPr lang="en-US" dirty="0"/>
              <a:t>Verify, then Trust</a:t>
            </a:r>
          </a:p>
        </p:txBody>
      </p:sp>
      <p:sp>
        <p:nvSpPr>
          <p:cNvPr id="3" name="Content Placeholder 2">
            <a:extLst>
              <a:ext uri="{FF2B5EF4-FFF2-40B4-BE49-F238E27FC236}">
                <a16:creationId xmlns:a16="http://schemas.microsoft.com/office/drawing/2014/main" id="{2F93CBC2-A054-1CFE-E7E9-49D72E2AC66C}"/>
              </a:ext>
            </a:extLst>
          </p:cNvPr>
          <p:cNvSpPr>
            <a:spLocks noGrp="1"/>
          </p:cNvSpPr>
          <p:nvPr>
            <p:ph idx="1"/>
          </p:nvPr>
        </p:nvSpPr>
        <p:spPr/>
        <p:txBody>
          <a:bodyPr/>
          <a:lstStyle/>
          <a:p>
            <a:r>
              <a:rPr lang="en-US" dirty="0"/>
              <a:t>I note in the current B-File (for submission) some “irregularities”.</a:t>
            </a:r>
          </a:p>
          <a:p>
            <a:r>
              <a:rPr lang="en-US" dirty="0"/>
              <a:t>B-files are very column-specific</a:t>
            </a:r>
          </a:p>
          <a:p>
            <a:r>
              <a:rPr lang="en-US" dirty="0"/>
              <a:t>Mis-aligned columns lead to errors</a:t>
            </a:r>
          </a:p>
          <a:p>
            <a:r>
              <a:rPr lang="en-US" dirty="0"/>
              <a:t>Missing leading zero is normal</a:t>
            </a:r>
          </a:p>
          <a:p>
            <a:r>
              <a:rPr lang="en-US" dirty="0"/>
              <a:t>Missing trailing zero’s is irregular</a:t>
            </a:r>
          </a:p>
        </p:txBody>
      </p:sp>
      <p:sp>
        <p:nvSpPr>
          <p:cNvPr id="4" name="Date Placeholder 3">
            <a:extLst>
              <a:ext uri="{FF2B5EF4-FFF2-40B4-BE49-F238E27FC236}">
                <a16:creationId xmlns:a16="http://schemas.microsoft.com/office/drawing/2014/main" id="{97C6AB02-5562-F479-D906-FA632B5590EC}"/>
              </a:ext>
            </a:extLst>
          </p:cNvPr>
          <p:cNvSpPr>
            <a:spLocks noGrp="1"/>
          </p:cNvSpPr>
          <p:nvPr>
            <p:ph type="dt" sz="half" idx="10"/>
          </p:nvPr>
        </p:nvSpPr>
        <p:spPr/>
        <p:txBody>
          <a:bodyPr/>
          <a:lstStyle/>
          <a:p>
            <a:pPr>
              <a:defRPr/>
            </a:pPr>
            <a:r>
              <a:rPr lang="en-US"/>
              <a:t>October 16, 2023</a:t>
            </a:r>
            <a:endParaRPr lang="en-US" dirty="0"/>
          </a:p>
        </p:txBody>
      </p:sp>
      <p:sp>
        <p:nvSpPr>
          <p:cNvPr id="5" name="Footer Placeholder 4">
            <a:extLst>
              <a:ext uri="{FF2B5EF4-FFF2-40B4-BE49-F238E27FC236}">
                <a16:creationId xmlns:a16="http://schemas.microsoft.com/office/drawing/2014/main" id="{AB324F43-5712-095F-D59A-05BFBA17EB96}"/>
              </a:ext>
            </a:extLst>
          </p:cNvPr>
          <p:cNvSpPr>
            <a:spLocks noGrp="1"/>
          </p:cNvSpPr>
          <p:nvPr>
            <p:ph type="ftr" sz="quarter" idx="11"/>
          </p:nvPr>
        </p:nvSpPr>
        <p:spPr/>
        <p:txBody>
          <a:bodyPr/>
          <a:lstStyle/>
          <a:p>
            <a:pPr>
              <a:defRPr/>
            </a:pPr>
            <a:r>
              <a:rPr lang="en-US"/>
              <a:t>Using WinTeqc</a:t>
            </a:r>
            <a:endParaRPr lang="en-US" dirty="0"/>
          </a:p>
        </p:txBody>
      </p:sp>
      <p:sp>
        <p:nvSpPr>
          <p:cNvPr id="6" name="Slide Number Placeholder 5">
            <a:extLst>
              <a:ext uri="{FF2B5EF4-FFF2-40B4-BE49-F238E27FC236}">
                <a16:creationId xmlns:a16="http://schemas.microsoft.com/office/drawing/2014/main" id="{0D7EFCD4-3A1B-3773-2688-84ED4A99E47A}"/>
              </a:ext>
            </a:extLst>
          </p:cNvPr>
          <p:cNvSpPr>
            <a:spLocks noGrp="1"/>
          </p:cNvSpPr>
          <p:nvPr>
            <p:ph type="sldNum" sz="quarter" idx="12"/>
          </p:nvPr>
        </p:nvSpPr>
        <p:spPr/>
        <p:txBody>
          <a:bodyPr/>
          <a:lstStyle/>
          <a:p>
            <a:pPr>
              <a:defRPr/>
            </a:pPr>
            <a:fld id="{CA360151-3641-4886-8AD3-D403BD53D9D3}" type="slidenum">
              <a:rPr lang="en-US" smtClean="0"/>
              <a:pPr>
                <a:defRPr/>
              </a:pPr>
              <a:t>21</a:t>
            </a:fld>
            <a:endParaRPr lang="en-US" dirty="0"/>
          </a:p>
        </p:txBody>
      </p:sp>
      <p:sp>
        <p:nvSpPr>
          <p:cNvPr id="8" name="TextBox 7">
            <a:extLst>
              <a:ext uri="{FF2B5EF4-FFF2-40B4-BE49-F238E27FC236}">
                <a16:creationId xmlns:a16="http://schemas.microsoft.com/office/drawing/2014/main" id="{279EC1BB-5A33-E26D-91A3-40FB3423A055}"/>
              </a:ext>
            </a:extLst>
          </p:cNvPr>
          <p:cNvSpPr txBox="1"/>
          <p:nvPr/>
        </p:nvSpPr>
        <p:spPr>
          <a:xfrm rot="21108102">
            <a:off x="7108685" y="764299"/>
            <a:ext cx="2019300" cy="369332"/>
          </a:xfrm>
          <a:prstGeom prst="rect">
            <a:avLst/>
          </a:prstGeom>
          <a:noFill/>
        </p:spPr>
        <p:txBody>
          <a:bodyPr wrap="square" rtlCol="0">
            <a:spAutoFit/>
          </a:bodyPr>
          <a:lstStyle/>
          <a:p>
            <a:r>
              <a:rPr lang="en-US" dirty="0"/>
              <a:t>October 02, 2023</a:t>
            </a:r>
          </a:p>
        </p:txBody>
      </p:sp>
    </p:spTree>
    <p:extLst>
      <p:ext uri="{BB962C8B-B14F-4D97-AF65-F5344CB8AC3E}">
        <p14:creationId xmlns:p14="http://schemas.microsoft.com/office/powerpoint/2010/main" val="22069376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B3E84-8770-10E0-099E-CDB117284077}"/>
              </a:ext>
            </a:extLst>
          </p:cNvPr>
          <p:cNvSpPr>
            <a:spLocks noGrp="1"/>
          </p:cNvSpPr>
          <p:nvPr>
            <p:ph type="title"/>
          </p:nvPr>
        </p:nvSpPr>
        <p:spPr/>
        <p:txBody>
          <a:bodyPr/>
          <a:lstStyle/>
          <a:p>
            <a:r>
              <a:rPr lang="en-US" dirty="0"/>
              <a:t>B-File (for submission)</a:t>
            </a:r>
          </a:p>
        </p:txBody>
      </p:sp>
      <p:sp>
        <p:nvSpPr>
          <p:cNvPr id="4" name="Date Placeholder 3">
            <a:extLst>
              <a:ext uri="{FF2B5EF4-FFF2-40B4-BE49-F238E27FC236}">
                <a16:creationId xmlns:a16="http://schemas.microsoft.com/office/drawing/2014/main" id="{1564F689-DDDC-3E60-6CAD-8EE9FFE085BE}"/>
              </a:ext>
            </a:extLst>
          </p:cNvPr>
          <p:cNvSpPr>
            <a:spLocks noGrp="1"/>
          </p:cNvSpPr>
          <p:nvPr>
            <p:ph type="dt" sz="half" idx="10"/>
          </p:nvPr>
        </p:nvSpPr>
        <p:spPr/>
        <p:txBody>
          <a:bodyPr/>
          <a:lstStyle/>
          <a:p>
            <a:pPr>
              <a:defRPr/>
            </a:pPr>
            <a:r>
              <a:rPr lang="en-US"/>
              <a:t>October 16, 2023</a:t>
            </a:r>
            <a:endParaRPr lang="en-US" dirty="0"/>
          </a:p>
        </p:txBody>
      </p:sp>
      <p:sp>
        <p:nvSpPr>
          <p:cNvPr id="5" name="Footer Placeholder 4">
            <a:extLst>
              <a:ext uri="{FF2B5EF4-FFF2-40B4-BE49-F238E27FC236}">
                <a16:creationId xmlns:a16="http://schemas.microsoft.com/office/drawing/2014/main" id="{9856F70F-3C0F-15F7-3A80-A1E7E28D2A1A}"/>
              </a:ext>
            </a:extLst>
          </p:cNvPr>
          <p:cNvSpPr>
            <a:spLocks noGrp="1"/>
          </p:cNvSpPr>
          <p:nvPr>
            <p:ph type="ftr" sz="quarter" idx="11"/>
          </p:nvPr>
        </p:nvSpPr>
        <p:spPr/>
        <p:txBody>
          <a:bodyPr/>
          <a:lstStyle/>
          <a:p>
            <a:pPr>
              <a:defRPr/>
            </a:pPr>
            <a:r>
              <a:rPr lang="en-US" dirty="0"/>
              <a:t>Using </a:t>
            </a:r>
            <a:r>
              <a:rPr lang="en-US" dirty="0" err="1"/>
              <a:t>WinTeqc</a:t>
            </a:r>
            <a:endParaRPr lang="en-US" dirty="0"/>
          </a:p>
        </p:txBody>
      </p:sp>
      <p:sp>
        <p:nvSpPr>
          <p:cNvPr id="6" name="Slide Number Placeholder 5">
            <a:extLst>
              <a:ext uri="{FF2B5EF4-FFF2-40B4-BE49-F238E27FC236}">
                <a16:creationId xmlns:a16="http://schemas.microsoft.com/office/drawing/2014/main" id="{341AA853-3908-36CC-8F92-1ECAB97C6424}"/>
              </a:ext>
            </a:extLst>
          </p:cNvPr>
          <p:cNvSpPr>
            <a:spLocks noGrp="1"/>
          </p:cNvSpPr>
          <p:nvPr>
            <p:ph type="sldNum" sz="quarter" idx="12"/>
          </p:nvPr>
        </p:nvSpPr>
        <p:spPr/>
        <p:txBody>
          <a:bodyPr/>
          <a:lstStyle/>
          <a:p>
            <a:pPr>
              <a:defRPr/>
            </a:pPr>
            <a:fld id="{CA360151-3641-4886-8AD3-D403BD53D9D3}" type="slidenum">
              <a:rPr lang="en-US" smtClean="0"/>
              <a:pPr>
                <a:defRPr/>
              </a:pPr>
              <a:t>22</a:t>
            </a:fld>
            <a:endParaRPr lang="en-US" dirty="0"/>
          </a:p>
        </p:txBody>
      </p:sp>
      <p:sp>
        <p:nvSpPr>
          <p:cNvPr id="8" name="TextBox 7">
            <a:extLst>
              <a:ext uri="{FF2B5EF4-FFF2-40B4-BE49-F238E27FC236}">
                <a16:creationId xmlns:a16="http://schemas.microsoft.com/office/drawing/2014/main" id="{E76DD793-3CA4-510A-174F-F75C1428FF63}"/>
              </a:ext>
            </a:extLst>
          </p:cNvPr>
          <p:cNvSpPr txBox="1"/>
          <p:nvPr/>
        </p:nvSpPr>
        <p:spPr>
          <a:xfrm>
            <a:off x="847724" y="1285875"/>
            <a:ext cx="7743825" cy="4893647"/>
          </a:xfrm>
          <a:prstGeom prst="rect">
            <a:avLst/>
          </a:prstGeom>
          <a:noFill/>
        </p:spPr>
        <p:txBody>
          <a:bodyPr wrap="square" rtlCol="0">
            <a:spAutoFit/>
          </a:bodyPr>
          <a:lstStyle/>
          <a:p>
            <a:r>
              <a:rPr lang="en-US" sz="1200" dirty="0">
                <a:latin typeface="Courier New" panose="02070309020205020404" pitchFamily="49" charset="0"/>
                <a:cs typeface="Courier New" panose="02070309020205020404" pitchFamily="49" charset="0"/>
              </a:rPr>
              <a:t>003510*80*0008863 8610 F                    36563374464N076194329917W       VA  </a:t>
            </a:r>
          </a:p>
          <a:p>
            <a:r>
              <a:rPr lang="en-US" sz="1200" dirty="0">
                <a:latin typeface="Courier New" panose="02070309020205020404" pitchFamily="49" charset="0"/>
                <a:cs typeface="Courier New" panose="02070309020205020404" pitchFamily="49" charset="0"/>
              </a:rPr>
              <a:t>003520*86*0008     2216K  N88       -369027   -34667A  ANAD 83(2011)            </a:t>
            </a:r>
          </a:p>
          <a:p>
            <a:r>
              <a:rPr lang="en-US" sz="1200" dirty="0">
                <a:latin typeface="Courier New" panose="02070309020205020404" pitchFamily="49" charset="0"/>
                <a:cs typeface="Courier New" panose="02070309020205020404" pitchFamily="49" charset="0"/>
              </a:rPr>
              <a:t>003530*80*0009BREADMAKER                    36511685018N076180044343W       VA  </a:t>
            </a:r>
          </a:p>
          <a:p>
            <a:r>
              <a:rPr lang="en-US" sz="1200" dirty="0">
                <a:latin typeface="Courier New" panose="02070309020205020404" pitchFamily="49" charset="0"/>
                <a:cs typeface="Courier New" panose="02070309020205020404" pitchFamily="49" charset="0"/>
              </a:rPr>
              <a:t>003540*86*0009     1036A12Y88       -370817   -36039A  ANAD 83(2011)            </a:t>
            </a:r>
          </a:p>
          <a:p>
            <a:r>
              <a:rPr lang="en-US" sz="1200" dirty="0">
                <a:latin typeface="Courier New" panose="02070309020205020404" pitchFamily="49" charset="0"/>
                <a:cs typeface="Courier New" panose="02070309020205020404" pitchFamily="49" charset="0"/>
              </a:rPr>
              <a:t>003550*80*0010GPS099                        36531157704N076174287287W       VA  </a:t>
            </a:r>
          </a:p>
          <a:p>
            <a:r>
              <a:rPr lang="en-US" sz="1200" dirty="0">
                <a:latin typeface="Courier New" panose="02070309020205020404" pitchFamily="49" charset="0"/>
                <a:cs typeface="Courier New" panose="02070309020205020404" pitchFamily="49" charset="0"/>
              </a:rPr>
              <a:t>003560*86*0010     2091K  N88       -370527   -34943A  ANAD 83(2011)            </a:t>
            </a:r>
          </a:p>
          <a:p>
            <a:r>
              <a:rPr lang="en-US" sz="1200" dirty="0">
                <a:latin typeface="Courier New" panose="02070309020205020404" pitchFamily="49" charset="0"/>
                <a:cs typeface="Courier New" panose="02070309020205020404" pitchFamily="49" charset="0"/>
              </a:rPr>
              <a:t>003570*80*0011ODU 3                         36531186975N076181350342W       VA  </a:t>
            </a:r>
          </a:p>
          <a:p>
            <a:r>
              <a:rPr lang="en-US" sz="1200" dirty="0">
                <a:latin typeface="Courier New" panose="02070309020205020404" pitchFamily="49" charset="0"/>
                <a:cs typeface="Courier New" panose="02070309020205020404" pitchFamily="49" charset="0"/>
              </a:rPr>
              <a:t>003580*86*0011     27  G  Y88       -370367   -34294A  ANAD 83(2011)            </a:t>
            </a:r>
          </a:p>
          <a:p>
            <a:r>
              <a:rPr lang="en-US" sz="1200" dirty="0">
                <a:latin typeface="Courier New" panose="02070309020205020404" pitchFamily="49" charset="0"/>
                <a:cs typeface="Courier New" panose="02070309020205020404" pitchFamily="49" charset="0"/>
              </a:rPr>
              <a:t>003590*80*0012ODU 18                        36530899408N076190094237W       VA  </a:t>
            </a:r>
          </a:p>
          <a:p>
            <a:r>
              <a:rPr lang="en-US" sz="1200" dirty="0">
                <a:latin typeface="Courier New" panose="02070309020205020404" pitchFamily="49" charset="0"/>
                <a:cs typeface="Courier New" panose="02070309020205020404" pitchFamily="49" charset="0"/>
              </a:rPr>
              <a:t>003600*86*0012     1740K  N88       -370157   -35256A  ANAD 83(2011)            </a:t>
            </a:r>
          </a:p>
          <a:p>
            <a:r>
              <a:rPr lang="en-US" sz="1200" dirty="0">
                <a:latin typeface="Courier New" panose="02070309020205020404" pitchFamily="49" charset="0"/>
                <a:cs typeface="Courier New" panose="02070309020205020404" pitchFamily="49" charset="0"/>
              </a:rPr>
              <a:t>003610*80*0013W 416                         36572921105N076153414964W       VA  </a:t>
            </a:r>
          </a:p>
          <a:p>
            <a:r>
              <a:rPr lang="en-US" sz="1200" dirty="0">
                <a:latin typeface="Courier New" panose="02070309020205020404" pitchFamily="49" charset="0"/>
                <a:cs typeface="Courier New" panose="02070309020205020404" pitchFamily="49" charset="0"/>
              </a:rPr>
              <a:t>003620*86*0013     3273A11Y88       -369977   -33697A  ANAD 83(2011)            </a:t>
            </a:r>
          </a:p>
          <a:p>
            <a:r>
              <a:rPr lang="en-US" sz="1200" dirty="0">
                <a:latin typeface="Courier New" panose="02070309020205020404" pitchFamily="49" charset="0"/>
                <a:cs typeface="Courier New" panose="02070309020205020404" pitchFamily="49" charset="0"/>
              </a:rPr>
              <a:t>003630*80*0014WLP2                          36455976746N076153056739W       VA  </a:t>
            </a:r>
          </a:p>
          <a:p>
            <a:r>
              <a:rPr lang="en-US" sz="1200" dirty="0">
                <a:latin typeface="Courier New" panose="02070309020205020404" pitchFamily="49" charset="0"/>
                <a:cs typeface="Courier New" panose="02070309020205020404" pitchFamily="49" charset="0"/>
              </a:rPr>
              <a:t>003640*86*0014    24009K  N88       -372277   -13200A  ANAD 83(2011)            </a:t>
            </a:r>
          </a:p>
          <a:p>
            <a:r>
              <a:rPr lang="en-US" sz="1200" dirty="0">
                <a:latin typeface="Courier New" panose="02070309020205020404" pitchFamily="49" charset="0"/>
                <a:cs typeface="Courier New" panose="02070309020205020404" pitchFamily="49" charset="0"/>
              </a:rPr>
              <a:t>003650*80*0007ASU-BOONE CORS ARP            36125084487N081405464758W       NC  </a:t>
            </a:r>
          </a:p>
          <a:p>
            <a:r>
              <a:rPr lang="en-US" sz="1200" dirty="0">
                <a:latin typeface="Courier New" panose="02070309020205020404" pitchFamily="49" charset="0"/>
                <a:cs typeface="Courier New" panose="02070309020205020404" pitchFamily="49" charset="0"/>
              </a:rPr>
              <a:t>003660*86*0007   989140G  N88       -312237   957936A  ANAD 83(2011)            </a:t>
            </a:r>
          </a:p>
          <a:p>
            <a:r>
              <a:rPr lang="en-US" sz="1200" dirty="0">
                <a:latin typeface="Courier New" panose="02070309020205020404" pitchFamily="49" charset="0"/>
                <a:cs typeface="Courier New" panose="02070309020205020404" pitchFamily="49" charset="0"/>
              </a:rPr>
              <a:t>003670*80*0001LOYOLA 2 COOP CORS ARP        36455043110N076141606827W       VA  </a:t>
            </a:r>
          </a:p>
          <a:p>
            <a:r>
              <a:rPr lang="en-US" sz="1200" dirty="0">
                <a:latin typeface="Courier New" panose="02070309020205020404" pitchFamily="49" charset="0"/>
                <a:cs typeface="Courier New" panose="02070309020205020404" pitchFamily="49" charset="0"/>
              </a:rPr>
              <a:t>003680*86*0001    1385 K  Y88       -372837   -23440A  ANAD 83(2011)            </a:t>
            </a:r>
          </a:p>
          <a:p>
            <a:r>
              <a:rPr lang="en-US" sz="1200" dirty="0">
                <a:latin typeface="Courier New" panose="02070309020205020404" pitchFamily="49" charset="0"/>
                <a:cs typeface="Courier New" panose="02070309020205020404" pitchFamily="49" charset="0"/>
              </a:rPr>
              <a:t>003690*80*0003LOYOLA LS03 CORS ARP          36471943644N075573432982W       VA  </a:t>
            </a:r>
          </a:p>
          <a:p>
            <a:r>
              <a:rPr lang="en-US" sz="1200" dirty="0">
                <a:latin typeface="Courier New" panose="02070309020205020404" pitchFamily="49" charset="0"/>
                <a:cs typeface="Courier New" panose="02070309020205020404" pitchFamily="49" charset="0"/>
              </a:rPr>
              <a:t>003700*86*0003    15896K  N88       -379197   -22009A  ANAD 83(2011)            </a:t>
            </a:r>
          </a:p>
          <a:p>
            <a:r>
              <a:rPr lang="en-US" sz="1200" dirty="0">
                <a:latin typeface="Courier New" panose="02070309020205020404" pitchFamily="49" charset="0"/>
                <a:cs typeface="Courier New" panose="02070309020205020404" pitchFamily="49" charset="0"/>
              </a:rPr>
              <a:t>003710*80*0006ELIZABETH CITY CORS ARP       36202879080N076152927391W       NC  </a:t>
            </a:r>
          </a:p>
          <a:p>
            <a:r>
              <a:rPr lang="en-US" sz="1200" dirty="0">
                <a:latin typeface="Courier New" panose="02070309020205020404" pitchFamily="49" charset="0"/>
                <a:cs typeface="Courier New" panose="02070309020205020404" pitchFamily="49" charset="0"/>
              </a:rPr>
              <a:t>003720*86*0006     760 K  Y88       -373347   -29730A  ANAD 83(2011)            </a:t>
            </a:r>
          </a:p>
          <a:p>
            <a:r>
              <a:rPr lang="en-US" sz="1200" dirty="0">
                <a:latin typeface="Courier New" panose="02070309020205020404" pitchFamily="49" charset="0"/>
                <a:cs typeface="Courier New" panose="02070309020205020404" pitchFamily="49" charset="0"/>
              </a:rPr>
              <a:t>003730*80*0004GATESVILLE CORS ARP           36261265518N076431651666W       NC  </a:t>
            </a:r>
          </a:p>
          <a:p>
            <a:r>
              <a:rPr lang="en-US" sz="1200" dirty="0">
                <a:latin typeface="Courier New" panose="02070309020205020404" pitchFamily="49" charset="0"/>
                <a:cs typeface="Courier New" panose="02070309020205020404" pitchFamily="49" charset="0"/>
              </a:rPr>
              <a:t>003740*86*0004    1565 K  Y88       -361267   -20469A  ANAD 83(2011)            </a:t>
            </a:r>
          </a:p>
          <a:p>
            <a:r>
              <a:rPr lang="en-US" sz="1200" dirty="0">
                <a:latin typeface="Courier New" panose="02070309020205020404" pitchFamily="49" charset="0"/>
                <a:cs typeface="Courier New" panose="02070309020205020404" pitchFamily="49" charset="0"/>
              </a:rPr>
              <a:t>003750*80*0005VA GLOUCESTER PT CORS ARP     37145500829N076295773103W       VA  </a:t>
            </a:r>
          </a:p>
          <a:p>
            <a:r>
              <a:rPr lang="en-US" sz="1200" dirty="0">
                <a:latin typeface="Courier New" panose="02070309020205020404" pitchFamily="49" charset="0"/>
                <a:cs typeface="Courier New" panose="02070309020205020404" pitchFamily="49" charset="0"/>
              </a:rPr>
              <a:t>003760*86*0005    15946K  N88       -357787   -19814A  ANAD 83(2011) </a:t>
            </a:r>
            <a:endParaRPr lang="en-US" sz="1000" dirty="0">
              <a:latin typeface="Courier New" panose="02070309020205020404" pitchFamily="49" charset="0"/>
              <a:cs typeface="Courier New" panose="02070309020205020404" pitchFamily="49" charset="0"/>
            </a:endParaRPr>
          </a:p>
        </p:txBody>
      </p:sp>
      <p:sp>
        <p:nvSpPr>
          <p:cNvPr id="9" name="Rectangle 8">
            <a:extLst>
              <a:ext uri="{FF2B5EF4-FFF2-40B4-BE49-F238E27FC236}">
                <a16:creationId xmlns:a16="http://schemas.microsoft.com/office/drawing/2014/main" id="{F444647C-8433-13F1-D31C-D9F229270E92}"/>
              </a:ext>
            </a:extLst>
          </p:cNvPr>
          <p:cNvSpPr/>
          <p:nvPr/>
        </p:nvSpPr>
        <p:spPr>
          <a:xfrm>
            <a:off x="2486025" y="1503579"/>
            <a:ext cx="588645" cy="181773"/>
          </a:xfrm>
          <a:prstGeom prst="rect">
            <a:avLst/>
          </a:prstGeom>
          <a:noFill/>
          <a:ln w="254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143A709-5DAB-2C3E-B8D6-7DF097C026C1}"/>
              </a:ext>
            </a:extLst>
          </p:cNvPr>
          <p:cNvSpPr/>
          <p:nvPr/>
        </p:nvSpPr>
        <p:spPr>
          <a:xfrm>
            <a:off x="2486025" y="1876510"/>
            <a:ext cx="588645" cy="181773"/>
          </a:xfrm>
          <a:prstGeom prst="rect">
            <a:avLst/>
          </a:prstGeom>
          <a:noFill/>
          <a:ln w="254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A1CF0869-4737-6E38-128A-6974B84EA30B}"/>
              </a:ext>
            </a:extLst>
          </p:cNvPr>
          <p:cNvSpPr/>
          <p:nvPr/>
        </p:nvSpPr>
        <p:spPr>
          <a:xfrm>
            <a:off x="2486025" y="2239258"/>
            <a:ext cx="588645" cy="181773"/>
          </a:xfrm>
          <a:prstGeom prst="rect">
            <a:avLst/>
          </a:prstGeom>
          <a:noFill/>
          <a:ln w="254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7EB75E0-CC7D-BBEC-9B69-A991F0C2BB9D}"/>
              </a:ext>
            </a:extLst>
          </p:cNvPr>
          <p:cNvSpPr/>
          <p:nvPr/>
        </p:nvSpPr>
        <p:spPr>
          <a:xfrm>
            <a:off x="2486025" y="2612189"/>
            <a:ext cx="588645" cy="181773"/>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782BFB22-80D2-7015-CBCC-C99C773D8646}"/>
              </a:ext>
            </a:extLst>
          </p:cNvPr>
          <p:cNvSpPr/>
          <p:nvPr/>
        </p:nvSpPr>
        <p:spPr>
          <a:xfrm>
            <a:off x="2486025" y="2971065"/>
            <a:ext cx="588645" cy="181773"/>
          </a:xfrm>
          <a:prstGeom prst="rect">
            <a:avLst/>
          </a:prstGeom>
          <a:noFill/>
          <a:ln w="254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9D565202-7BFD-1998-6CCB-79D89162A73C}"/>
              </a:ext>
            </a:extLst>
          </p:cNvPr>
          <p:cNvSpPr/>
          <p:nvPr/>
        </p:nvSpPr>
        <p:spPr>
          <a:xfrm>
            <a:off x="2486025" y="3343996"/>
            <a:ext cx="588645" cy="181773"/>
          </a:xfrm>
          <a:prstGeom prst="rect">
            <a:avLst/>
          </a:prstGeom>
          <a:noFill/>
          <a:ln w="254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EC08C2CD-3AAF-02C0-1A2E-61E63A6F0205}"/>
              </a:ext>
            </a:extLst>
          </p:cNvPr>
          <p:cNvSpPr/>
          <p:nvPr/>
        </p:nvSpPr>
        <p:spPr>
          <a:xfrm>
            <a:off x="2486025" y="3706744"/>
            <a:ext cx="588645" cy="181773"/>
          </a:xfrm>
          <a:prstGeom prst="rect">
            <a:avLst/>
          </a:prstGeom>
          <a:noFill/>
          <a:ln w="254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F028EE45-971C-0490-4720-E6FF23F8FD80}"/>
              </a:ext>
            </a:extLst>
          </p:cNvPr>
          <p:cNvSpPr/>
          <p:nvPr/>
        </p:nvSpPr>
        <p:spPr>
          <a:xfrm>
            <a:off x="2486025" y="4079675"/>
            <a:ext cx="588645" cy="181773"/>
          </a:xfrm>
          <a:prstGeom prst="rect">
            <a:avLst/>
          </a:prstGeom>
          <a:noFill/>
          <a:ln w="254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A985DAF2-8BF4-E14D-13B5-B4588B1E682C}"/>
              </a:ext>
            </a:extLst>
          </p:cNvPr>
          <p:cNvSpPr/>
          <p:nvPr/>
        </p:nvSpPr>
        <p:spPr>
          <a:xfrm>
            <a:off x="2486025" y="4436024"/>
            <a:ext cx="588645" cy="181773"/>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683772CD-0516-7DC4-05D5-0F1BAD3E171A}"/>
              </a:ext>
            </a:extLst>
          </p:cNvPr>
          <p:cNvSpPr/>
          <p:nvPr/>
        </p:nvSpPr>
        <p:spPr>
          <a:xfrm>
            <a:off x="2486025" y="4808955"/>
            <a:ext cx="588645" cy="181773"/>
          </a:xfrm>
          <a:prstGeom prst="rect">
            <a:avLst/>
          </a:prstGeom>
          <a:noFill/>
          <a:ln w="254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DC560843-E9A3-AE08-9C75-465AF91D26AF}"/>
              </a:ext>
            </a:extLst>
          </p:cNvPr>
          <p:cNvSpPr/>
          <p:nvPr/>
        </p:nvSpPr>
        <p:spPr>
          <a:xfrm>
            <a:off x="2486025" y="5171703"/>
            <a:ext cx="588645" cy="181773"/>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A4C80444-6035-1B38-0448-4BACC8D96B82}"/>
              </a:ext>
            </a:extLst>
          </p:cNvPr>
          <p:cNvSpPr/>
          <p:nvPr/>
        </p:nvSpPr>
        <p:spPr>
          <a:xfrm>
            <a:off x="2486025" y="5544634"/>
            <a:ext cx="588645" cy="181773"/>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1DDA954E-E852-659D-F00F-A21DF197D2C1}"/>
              </a:ext>
            </a:extLst>
          </p:cNvPr>
          <p:cNvSpPr/>
          <p:nvPr/>
        </p:nvSpPr>
        <p:spPr>
          <a:xfrm>
            <a:off x="2486025" y="5903510"/>
            <a:ext cx="588645" cy="181773"/>
          </a:xfrm>
          <a:prstGeom prst="rect">
            <a:avLst/>
          </a:prstGeom>
          <a:noFill/>
          <a:ln w="254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6F5791DB-5A83-18DA-EE11-21C009405CE3}"/>
              </a:ext>
            </a:extLst>
          </p:cNvPr>
          <p:cNvSpPr txBox="1"/>
          <p:nvPr/>
        </p:nvSpPr>
        <p:spPr>
          <a:xfrm>
            <a:off x="169544" y="1455965"/>
            <a:ext cx="678180" cy="276999"/>
          </a:xfrm>
          <a:prstGeom prst="rect">
            <a:avLst/>
          </a:prstGeom>
          <a:noFill/>
          <a:ln>
            <a:noFill/>
          </a:ln>
        </p:spPr>
        <p:txBody>
          <a:bodyPr wrap="square" rtlCol="0">
            <a:spAutoFit/>
          </a:bodyPr>
          <a:lstStyle/>
          <a:p>
            <a:pPr algn="r"/>
            <a:r>
              <a:rPr lang="en-US" sz="1200" dirty="0">
                <a:latin typeface="+mn-lt"/>
              </a:rPr>
              <a:t>2.216</a:t>
            </a:r>
          </a:p>
        </p:txBody>
      </p:sp>
      <p:sp>
        <p:nvSpPr>
          <p:cNvPr id="24" name="TextBox 23">
            <a:extLst>
              <a:ext uri="{FF2B5EF4-FFF2-40B4-BE49-F238E27FC236}">
                <a16:creationId xmlns:a16="http://schemas.microsoft.com/office/drawing/2014/main" id="{3D551603-84E2-95B7-D8E6-D605E335180A}"/>
              </a:ext>
            </a:extLst>
          </p:cNvPr>
          <p:cNvSpPr txBox="1"/>
          <p:nvPr/>
        </p:nvSpPr>
        <p:spPr>
          <a:xfrm>
            <a:off x="169544" y="1828896"/>
            <a:ext cx="678180" cy="276999"/>
          </a:xfrm>
          <a:prstGeom prst="rect">
            <a:avLst/>
          </a:prstGeom>
          <a:noFill/>
          <a:ln>
            <a:noFill/>
          </a:ln>
        </p:spPr>
        <p:txBody>
          <a:bodyPr wrap="square" rtlCol="0">
            <a:spAutoFit/>
          </a:bodyPr>
          <a:lstStyle/>
          <a:p>
            <a:pPr algn="r"/>
            <a:r>
              <a:rPr lang="en-US" sz="1200" dirty="0">
                <a:latin typeface="+mn-lt"/>
              </a:rPr>
              <a:t>1.036</a:t>
            </a:r>
          </a:p>
        </p:txBody>
      </p:sp>
      <p:sp>
        <p:nvSpPr>
          <p:cNvPr id="25" name="TextBox 24">
            <a:extLst>
              <a:ext uri="{FF2B5EF4-FFF2-40B4-BE49-F238E27FC236}">
                <a16:creationId xmlns:a16="http://schemas.microsoft.com/office/drawing/2014/main" id="{8CFCC88B-C481-9BF0-F4B3-F5930E5C5530}"/>
              </a:ext>
            </a:extLst>
          </p:cNvPr>
          <p:cNvSpPr txBox="1"/>
          <p:nvPr/>
        </p:nvSpPr>
        <p:spPr>
          <a:xfrm>
            <a:off x="169544" y="2186738"/>
            <a:ext cx="678180" cy="276999"/>
          </a:xfrm>
          <a:prstGeom prst="rect">
            <a:avLst/>
          </a:prstGeom>
          <a:noFill/>
          <a:ln>
            <a:noFill/>
          </a:ln>
        </p:spPr>
        <p:txBody>
          <a:bodyPr wrap="square" rtlCol="0">
            <a:spAutoFit/>
          </a:bodyPr>
          <a:lstStyle/>
          <a:p>
            <a:pPr algn="r"/>
            <a:r>
              <a:rPr lang="en-US" sz="1200" dirty="0">
                <a:latin typeface="+mn-lt"/>
              </a:rPr>
              <a:t>2.091</a:t>
            </a:r>
          </a:p>
        </p:txBody>
      </p:sp>
      <p:sp>
        <p:nvSpPr>
          <p:cNvPr id="26" name="TextBox 25">
            <a:extLst>
              <a:ext uri="{FF2B5EF4-FFF2-40B4-BE49-F238E27FC236}">
                <a16:creationId xmlns:a16="http://schemas.microsoft.com/office/drawing/2014/main" id="{185F0854-5358-BD3D-8223-04AF05B33137}"/>
              </a:ext>
            </a:extLst>
          </p:cNvPr>
          <p:cNvSpPr txBox="1"/>
          <p:nvPr/>
        </p:nvSpPr>
        <p:spPr>
          <a:xfrm>
            <a:off x="169544" y="2564575"/>
            <a:ext cx="678180" cy="276999"/>
          </a:xfrm>
          <a:prstGeom prst="rect">
            <a:avLst/>
          </a:prstGeom>
          <a:noFill/>
          <a:ln>
            <a:noFill/>
          </a:ln>
        </p:spPr>
        <p:txBody>
          <a:bodyPr wrap="square" rtlCol="0">
            <a:spAutoFit/>
          </a:bodyPr>
          <a:lstStyle/>
          <a:p>
            <a:pPr algn="r"/>
            <a:r>
              <a:rPr lang="en-US" sz="1200" dirty="0">
                <a:latin typeface="+mn-lt"/>
              </a:rPr>
              <a:t>2.700</a:t>
            </a:r>
          </a:p>
        </p:txBody>
      </p:sp>
      <p:sp>
        <p:nvSpPr>
          <p:cNvPr id="27" name="TextBox 26">
            <a:extLst>
              <a:ext uri="{FF2B5EF4-FFF2-40B4-BE49-F238E27FC236}">
                <a16:creationId xmlns:a16="http://schemas.microsoft.com/office/drawing/2014/main" id="{90DED4E3-BBF6-B979-1DAD-E051928D6E2C}"/>
              </a:ext>
            </a:extLst>
          </p:cNvPr>
          <p:cNvSpPr txBox="1"/>
          <p:nvPr/>
        </p:nvSpPr>
        <p:spPr>
          <a:xfrm>
            <a:off x="160020" y="4393356"/>
            <a:ext cx="687703" cy="276999"/>
          </a:xfrm>
          <a:prstGeom prst="rect">
            <a:avLst/>
          </a:prstGeom>
          <a:noFill/>
          <a:ln>
            <a:noFill/>
          </a:ln>
        </p:spPr>
        <p:txBody>
          <a:bodyPr wrap="square" rtlCol="0">
            <a:spAutoFit/>
          </a:bodyPr>
          <a:lstStyle/>
          <a:p>
            <a:pPr algn="r"/>
            <a:r>
              <a:rPr lang="en-US" sz="1200" dirty="0">
                <a:latin typeface="+mn-lt"/>
              </a:rPr>
              <a:t>13.850</a:t>
            </a:r>
          </a:p>
        </p:txBody>
      </p:sp>
      <p:sp>
        <p:nvSpPr>
          <p:cNvPr id="28" name="TextBox 27">
            <a:extLst>
              <a:ext uri="{FF2B5EF4-FFF2-40B4-BE49-F238E27FC236}">
                <a16:creationId xmlns:a16="http://schemas.microsoft.com/office/drawing/2014/main" id="{46C52CC1-4408-75A6-95D9-D2F977CFE4D0}"/>
              </a:ext>
            </a:extLst>
          </p:cNvPr>
          <p:cNvSpPr txBox="1"/>
          <p:nvPr/>
        </p:nvSpPr>
        <p:spPr>
          <a:xfrm>
            <a:off x="160021" y="4761341"/>
            <a:ext cx="697226" cy="276999"/>
          </a:xfrm>
          <a:prstGeom prst="rect">
            <a:avLst/>
          </a:prstGeom>
          <a:noFill/>
          <a:ln>
            <a:noFill/>
          </a:ln>
        </p:spPr>
        <p:txBody>
          <a:bodyPr wrap="square" rtlCol="0">
            <a:spAutoFit/>
          </a:bodyPr>
          <a:lstStyle/>
          <a:p>
            <a:pPr algn="r"/>
            <a:r>
              <a:rPr lang="en-US" sz="1200" dirty="0">
                <a:latin typeface="+mn-lt"/>
              </a:rPr>
              <a:t>15.896</a:t>
            </a:r>
          </a:p>
        </p:txBody>
      </p:sp>
      <p:sp>
        <p:nvSpPr>
          <p:cNvPr id="29" name="TextBox 28">
            <a:extLst>
              <a:ext uri="{FF2B5EF4-FFF2-40B4-BE49-F238E27FC236}">
                <a16:creationId xmlns:a16="http://schemas.microsoft.com/office/drawing/2014/main" id="{E99A20E5-64CE-1FFF-0A79-8F4250798B94}"/>
              </a:ext>
            </a:extLst>
          </p:cNvPr>
          <p:cNvSpPr txBox="1"/>
          <p:nvPr/>
        </p:nvSpPr>
        <p:spPr>
          <a:xfrm>
            <a:off x="160020" y="5127710"/>
            <a:ext cx="697226" cy="276999"/>
          </a:xfrm>
          <a:prstGeom prst="rect">
            <a:avLst/>
          </a:prstGeom>
          <a:noFill/>
          <a:ln>
            <a:noFill/>
          </a:ln>
        </p:spPr>
        <p:txBody>
          <a:bodyPr wrap="square" rtlCol="0">
            <a:spAutoFit/>
          </a:bodyPr>
          <a:lstStyle/>
          <a:p>
            <a:pPr algn="r"/>
            <a:r>
              <a:rPr lang="en-US" sz="1200" dirty="0">
                <a:latin typeface="+mn-lt"/>
              </a:rPr>
              <a:t>7.600</a:t>
            </a:r>
          </a:p>
        </p:txBody>
      </p:sp>
      <p:sp>
        <p:nvSpPr>
          <p:cNvPr id="30" name="TextBox 29">
            <a:extLst>
              <a:ext uri="{FF2B5EF4-FFF2-40B4-BE49-F238E27FC236}">
                <a16:creationId xmlns:a16="http://schemas.microsoft.com/office/drawing/2014/main" id="{4AC789E5-F2D8-5186-10FA-EFC631B7D1F2}"/>
              </a:ext>
            </a:extLst>
          </p:cNvPr>
          <p:cNvSpPr txBox="1"/>
          <p:nvPr/>
        </p:nvSpPr>
        <p:spPr>
          <a:xfrm>
            <a:off x="160021" y="5499539"/>
            <a:ext cx="697226" cy="276999"/>
          </a:xfrm>
          <a:prstGeom prst="rect">
            <a:avLst/>
          </a:prstGeom>
          <a:noFill/>
          <a:ln>
            <a:noFill/>
          </a:ln>
        </p:spPr>
        <p:txBody>
          <a:bodyPr wrap="square" rtlCol="0">
            <a:spAutoFit/>
          </a:bodyPr>
          <a:lstStyle/>
          <a:p>
            <a:pPr algn="r"/>
            <a:r>
              <a:rPr lang="en-US" sz="1200" dirty="0">
                <a:latin typeface="+mn-lt"/>
              </a:rPr>
              <a:t>15.650</a:t>
            </a:r>
          </a:p>
        </p:txBody>
      </p:sp>
      <p:sp>
        <p:nvSpPr>
          <p:cNvPr id="31" name="TextBox 30">
            <a:extLst>
              <a:ext uri="{FF2B5EF4-FFF2-40B4-BE49-F238E27FC236}">
                <a16:creationId xmlns:a16="http://schemas.microsoft.com/office/drawing/2014/main" id="{B9F70DF5-6070-6897-BED7-528B14C3CFD4}"/>
              </a:ext>
            </a:extLst>
          </p:cNvPr>
          <p:cNvSpPr txBox="1"/>
          <p:nvPr/>
        </p:nvSpPr>
        <p:spPr>
          <a:xfrm>
            <a:off x="179066" y="2923451"/>
            <a:ext cx="678180" cy="276999"/>
          </a:xfrm>
          <a:prstGeom prst="rect">
            <a:avLst/>
          </a:prstGeom>
          <a:noFill/>
          <a:ln>
            <a:noFill/>
          </a:ln>
        </p:spPr>
        <p:txBody>
          <a:bodyPr wrap="square" rtlCol="0">
            <a:spAutoFit/>
          </a:bodyPr>
          <a:lstStyle/>
          <a:p>
            <a:pPr algn="r"/>
            <a:r>
              <a:rPr lang="en-US" sz="1200" dirty="0">
                <a:latin typeface="+mn-lt"/>
              </a:rPr>
              <a:t>1.740</a:t>
            </a:r>
          </a:p>
        </p:txBody>
      </p:sp>
      <p:sp>
        <p:nvSpPr>
          <p:cNvPr id="32" name="TextBox 31">
            <a:extLst>
              <a:ext uri="{FF2B5EF4-FFF2-40B4-BE49-F238E27FC236}">
                <a16:creationId xmlns:a16="http://schemas.microsoft.com/office/drawing/2014/main" id="{78D11DA5-ADB6-6C3E-BB80-1D971F2FDD8B}"/>
              </a:ext>
            </a:extLst>
          </p:cNvPr>
          <p:cNvSpPr txBox="1"/>
          <p:nvPr/>
        </p:nvSpPr>
        <p:spPr>
          <a:xfrm>
            <a:off x="169543" y="3295939"/>
            <a:ext cx="678180" cy="276999"/>
          </a:xfrm>
          <a:prstGeom prst="rect">
            <a:avLst/>
          </a:prstGeom>
          <a:noFill/>
          <a:ln>
            <a:noFill/>
          </a:ln>
        </p:spPr>
        <p:txBody>
          <a:bodyPr wrap="square" rtlCol="0">
            <a:spAutoFit/>
          </a:bodyPr>
          <a:lstStyle/>
          <a:p>
            <a:pPr algn="r"/>
            <a:r>
              <a:rPr lang="en-US" sz="1200" dirty="0">
                <a:latin typeface="+mn-lt"/>
              </a:rPr>
              <a:t>3.273</a:t>
            </a:r>
          </a:p>
        </p:txBody>
      </p:sp>
      <p:sp>
        <p:nvSpPr>
          <p:cNvPr id="33" name="TextBox 32">
            <a:extLst>
              <a:ext uri="{FF2B5EF4-FFF2-40B4-BE49-F238E27FC236}">
                <a16:creationId xmlns:a16="http://schemas.microsoft.com/office/drawing/2014/main" id="{D99D6E89-74C2-B98B-4A73-E163CC87F7AE}"/>
              </a:ext>
            </a:extLst>
          </p:cNvPr>
          <p:cNvSpPr txBox="1"/>
          <p:nvPr/>
        </p:nvSpPr>
        <p:spPr>
          <a:xfrm>
            <a:off x="160020" y="3661649"/>
            <a:ext cx="687703" cy="276999"/>
          </a:xfrm>
          <a:prstGeom prst="rect">
            <a:avLst/>
          </a:prstGeom>
          <a:noFill/>
          <a:ln>
            <a:noFill/>
          </a:ln>
        </p:spPr>
        <p:txBody>
          <a:bodyPr wrap="square" rtlCol="0">
            <a:spAutoFit/>
          </a:bodyPr>
          <a:lstStyle/>
          <a:p>
            <a:pPr algn="r"/>
            <a:r>
              <a:rPr lang="en-US" sz="1200" dirty="0">
                <a:latin typeface="+mn-lt"/>
              </a:rPr>
              <a:t>24.009</a:t>
            </a:r>
          </a:p>
        </p:txBody>
      </p:sp>
      <p:sp>
        <p:nvSpPr>
          <p:cNvPr id="34" name="TextBox 33">
            <a:extLst>
              <a:ext uri="{FF2B5EF4-FFF2-40B4-BE49-F238E27FC236}">
                <a16:creationId xmlns:a16="http://schemas.microsoft.com/office/drawing/2014/main" id="{7D5A2B59-3E98-04DC-A61C-EC6B945BCA40}"/>
              </a:ext>
            </a:extLst>
          </p:cNvPr>
          <p:cNvSpPr txBox="1"/>
          <p:nvPr/>
        </p:nvSpPr>
        <p:spPr>
          <a:xfrm>
            <a:off x="91440" y="4034580"/>
            <a:ext cx="756283" cy="276999"/>
          </a:xfrm>
          <a:prstGeom prst="rect">
            <a:avLst/>
          </a:prstGeom>
          <a:noFill/>
          <a:ln>
            <a:noFill/>
          </a:ln>
        </p:spPr>
        <p:txBody>
          <a:bodyPr wrap="square" rtlCol="0">
            <a:spAutoFit/>
          </a:bodyPr>
          <a:lstStyle/>
          <a:p>
            <a:pPr algn="r"/>
            <a:r>
              <a:rPr lang="en-US" sz="1200" dirty="0">
                <a:latin typeface="+mn-lt"/>
              </a:rPr>
              <a:t>989.140</a:t>
            </a:r>
          </a:p>
        </p:txBody>
      </p:sp>
      <p:sp>
        <p:nvSpPr>
          <p:cNvPr id="35" name="TextBox 34">
            <a:extLst>
              <a:ext uri="{FF2B5EF4-FFF2-40B4-BE49-F238E27FC236}">
                <a16:creationId xmlns:a16="http://schemas.microsoft.com/office/drawing/2014/main" id="{EE4D092D-8C0D-B1D1-2BE5-EBEBE3F55306}"/>
              </a:ext>
            </a:extLst>
          </p:cNvPr>
          <p:cNvSpPr txBox="1"/>
          <p:nvPr/>
        </p:nvSpPr>
        <p:spPr>
          <a:xfrm>
            <a:off x="160021" y="5855896"/>
            <a:ext cx="697226" cy="276999"/>
          </a:xfrm>
          <a:prstGeom prst="rect">
            <a:avLst/>
          </a:prstGeom>
          <a:noFill/>
          <a:ln>
            <a:noFill/>
          </a:ln>
        </p:spPr>
        <p:txBody>
          <a:bodyPr wrap="square" rtlCol="0">
            <a:spAutoFit/>
          </a:bodyPr>
          <a:lstStyle/>
          <a:p>
            <a:pPr algn="r"/>
            <a:r>
              <a:rPr lang="en-US" sz="1200" dirty="0">
                <a:latin typeface="+mn-lt"/>
              </a:rPr>
              <a:t>15.946</a:t>
            </a:r>
          </a:p>
        </p:txBody>
      </p:sp>
      <p:sp>
        <p:nvSpPr>
          <p:cNvPr id="36" name="TextBox 35">
            <a:extLst>
              <a:ext uri="{FF2B5EF4-FFF2-40B4-BE49-F238E27FC236}">
                <a16:creationId xmlns:a16="http://schemas.microsoft.com/office/drawing/2014/main" id="{CDAB3F96-D1EA-76CB-EA1E-A93D8551D265}"/>
              </a:ext>
            </a:extLst>
          </p:cNvPr>
          <p:cNvSpPr txBox="1"/>
          <p:nvPr/>
        </p:nvSpPr>
        <p:spPr>
          <a:xfrm>
            <a:off x="7386168" y="2662308"/>
            <a:ext cx="1578766" cy="1754326"/>
          </a:xfrm>
          <a:prstGeom prst="rect">
            <a:avLst/>
          </a:prstGeom>
          <a:solidFill>
            <a:schemeClr val="bg2"/>
          </a:solidFill>
          <a:ln>
            <a:solidFill>
              <a:schemeClr val="tx1"/>
            </a:solidFill>
          </a:ln>
        </p:spPr>
        <p:txBody>
          <a:bodyPr wrap="square" rtlCol="0">
            <a:spAutoFit/>
          </a:bodyPr>
          <a:lstStyle/>
          <a:p>
            <a:r>
              <a:rPr lang="en-US" sz="1200" dirty="0">
                <a:solidFill>
                  <a:srgbClr val="FF0000"/>
                </a:solidFill>
                <a:latin typeface="+mn-lt"/>
              </a:rPr>
              <a:t>RED BOXES have missing trailing zero’s.</a:t>
            </a:r>
          </a:p>
          <a:p>
            <a:endParaRPr lang="en-US" sz="1200" dirty="0">
              <a:solidFill>
                <a:srgbClr val="FF0000"/>
              </a:solidFill>
              <a:latin typeface="+mn-lt"/>
            </a:endParaRPr>
          </a:p>
          <a:p>
            <a:r>
              <a:rPr lang="en-US" sz="1200" dirty="0">
                <a:solidFill>
                  <a:srgbClr val="FF0000"/>
                </a:solidFill>
                <a:latin typeface="+mn-lt"/>
              </a:rPr>
              <a:t>I find this to be an “irregularity.”</a:t>
            </a:r>
          </a:p>
          <a:p>
            <a:endParaRPr lang="en-US" sz="1200" dirty="0">
              <a:solidFill>
                <a:srgbClr val="FF0000"/>
              </a:solidFill>
              <a:latin typeface="+mn-lt"/>
            </a:endParaRPr>
          </a:p>
          <a:p>
            <a:r>
              <a:rPr lang="en-US" sz="1200" dirty="0">
                <a:solidFill>
                  <a:srgbClr val="FF0000"/>
                </a:solidFill>
                <a:latin typeface="+mn-lt"/>
              </a:rPr>
              <a:t>ELIZABETH CITY looks rounded to 7.60 and missing trailing zero.</a:t>
            </a:r>
          </a:p>
        </p:txBody>
      </p:sp>
      <p:cxnSp>
        <p:nvCxnSpPr>
          <p:cNvPr id="38" name="Straight Arrow Connector 37">
            <a:extLst>
              <a:ext uri="{FF2B5EF4-FFF2-40B4-BE49-F238E27FC236}">
                <a16:creationId xmlns:a16="http://schemas.microsoft.com/office/drawing/2014/main" id="{E5F8AEBF-EF9D-3B95-2BF4-7D1047377A85}"/>
              </a:ext>
            </a:extLst>
          </p:cNvPr>
          <p:cNvCxnSpPr>
            <a:cxnSpLocks/>
            <a:stCxn id="36" idx="1"/>
            <a:endCxn id="12" idx="3"/>
          </p:cNvCxnSpPr>
          <p:nvPr/>
        </p:nvCxnSpPr>
        <p:spPr>
          <a:xfrm flipH="1" flipV="1">
            <a:off x="3074670" y="2703076"/>
            <a:ext cx="4311498" cy="836395"/>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AAF59B6E-B202-8C67-4AE2-EF9D8A826087}"/>
              </a:ext>
            </a:extLst>
          </p:cNvPr>
          <p:cNvCxnSpPr>
            <a:cxnSpLocks/>
            <a:stCxn id="36" idx="1"/>
            <a:endCxn id="17" idx="3"/>
          </p:cNvCxnSpPr>
          <p:nvPr/>
        </p:nvCxnSpPr>
        <p:spPr>
          <a:xfrm flipH="1">
            <a:off x="3074670" y="3539471"/>
            <a:ext cx="4311498" cy="98744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9A9F514-CDFB-5B49-196E-E09268494837}"/>
              </a:ext>
            </a:extLst>
          </p:cNvPr>
          <p:cNvCxnSpPr>
            <a:cxnSpLocks/>
            <a:stCxn id="36" idx="1"/>
            <a:endCxn id="19" idx="3"/>
          </p:cNvCxnSpPr>
          <p:nvPr/>
        </p:nvCxnSpPr>
        <p:spPr>
          <a:xfrm flipH="1">
            <a:off x="3074670" y="3539471"/>
            <a:ext cx="4311498" cy="1723119"/>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2F44AAAE-2D80-069E-63DE-1912D7143A7C}"/>
              </a:ext>
            </a:extLst>
          </p:cNvPr>
          <p:cNvCxnSpPr>
            <a:cxnSpLocks/>
            <a:stCxn id="36" idx="1"/>
            <a:endCxn id="20" idx="3"/>
          </p:cNvCxnSpPr>
          <p:nvPr/>
        </p:nvCxnSpPr>
        <p:spPr>
          <a:xfrm flipH="1">
            <a:off x="3074670" y="3539471"/>
            <a:ext cx="4311498" cy="209605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232F315-95AF-EBCD-937C-AD3815B2AA52}"/>
              </a:ext>
            </a:extLst>
          </p:cNvPr>
          <p:cNvCxnSpPr>
            <a:cxnSpLocks/>
          </p:cNvCxnSpPr>
          <p:nvPr/>
        </p:nvCxnSpPr>
        <p:spPr>
          <a:xfrm flipH="1">
            <a:off x="2777015" y="1243965"/>
            <a:ext cx="4998" cy="4936555"/>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5ACC4FA4-7A81-5B14-FEF9-887F52269B01}"/>
              </a:ext>
            </a:extLst>
          </p:cNvPr>
          <p:cNvSpPr txBox="1"/>
          <p:nvPr/>
        </p:nvSpPr>
        <p:spPr>
          <a:xfrm rot="21108102">
            <a:off x="7108685" y="764299"/>
            <a:ext cx="2019300" cy="369332"/>
          </a:xfrm>
          <a:prstGeom prst="rect">
            <a:avLst/>
          </a:prstGeom>
          <a:noFill/>
        </p:spPr>
        <p:txBody>
          <a:bodyPr wrap="square" rtlCol="0">
            <a:spAutoFit/>
          </a:bodyPr>
          <a:lstStyle/>
          <a:p>
            <a:r>
              <a:rPr lang="en-US" dirty="0"/>
              <a:t>October 02, 2023</a:t>
            </a:r>
          </a:p>
        </p:txBody>
      </p:sp>
      <p:sp>
        <p:nvSpPr>
          <p:cNvPr id="7" name="TextBox 6">
            <a:extLst>
              <a:ext uri="{FF2B5EF4-FFF2-40B4-BE49-F238E27FC236}">
                <a16:creationId xmlns:a16="http://schemas.microsoft.com/office/drawing/2014/main" id="{44535056-5615-17D5-0032-DE3A5E6FCC01}"/>
              </a:ext>
            </a:extLst>
          </p:cNvPr>
          <p:cNvSpPr txBox="1"/>
          <p:nvPr/>
        </p:nvSpPr>
        <p:spPr>
          <a:xfrm>
            <a:off x="1402874" y="6178030"/>
            <a:ext cx="2748281" cy="246221"/>
          </a:xfrm>
          <a:prstGeom prst="rect">
            <a:avLst/>
          </a:prstGeom>
          <a:noFill/>
        </p:spPr>
        <p:txBody>
          <a:bodyPr wrap="square" rtlCol="0">
            <a:spAutoFit/>
          </a:bodyPr>
          <a:lstStyle/>
          <a:p>
            <a:r>
              <a:rPr lang="en-US" sz="1000" dirty="0">
                <a:solidFill>
                  <a:srgbClr val="0070C0"/>
                </a:solidFill>
                <a:latin typeface="+mn-lt"/>
              </a:rPr>
              <a:t>Implied decimal point between columns 20 &amp; 21</a:t>
            </a:r>
          </a:p>
        </p:txBody>
      </p:sp>
    </p:spTree>
    <p:extLst>
      <p:ext uri="{BB962C8B-B14F-4D97-AF65-F5344CB8AC3E}">
        <p14:creationId xmlns:p14="http://schemas.microsoft.com/office/powerpoint/2010/main" val="2771966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up)">
                                      <p:cBhvr>
                                        <p:cTn id="51" dur="500"/>
                                        <p:tgtEl>
                                          <p:spTgt spid="2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500"/>
                                        <p:tgtEl>
                                          <p:spTgt spid="21"/>
                                        </p:tgtEl>
                                      </p:cBhvr>
                                    </p:animEffect>
                                  </p:childTnLst>
                                </p:cTn>
                              </p:par>
                            </p:childTnLst>
                          </p:cTn>
                        </p:par>
                        <p:par>
                          <p:cTn id="56" fill="hold">
                            <p:stCondLst>
                              <p:cond delay="6500"/>
                            </p:stCondLst>
                            <p:childTnLst>
                              <p:par>
                                <p:cTn id="57" presetID="22" presetClass="entr" presetSubtype="2"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right)">
                                      <p:cBhvr>
                                        <p:cTn id="59" dur="500"/>
                                        <p:tgtEl>
                                          <p:spTgt spid="36"/>
                                        </p:tgtEl>
                                      </p:cBhvr>
                                    </p:animEffect>
                                  </p:childTnLst>
                                </p:cTn>
                              </p:par>
                            </p:childTnLst>
                          </p:cTn>
                        </p:par>
                        <p:par>
                          <p:cTn id="60" fill="hold">
                            <p:stCondLst>
                              <p:cond delay="7000"/>
                            </p:stCondLst>
                            <p:childTnLst>
                              <p:par>
                                <p:cTn id="61" presetID="22" presetClass="entr" presetSubtype="2"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right)">
                                      <p:cBhvr>
                                        <p:cTn id="63" dur="500"/>
                                        <p:tgtEl>
                                          <p:spTgt spid="38"/>
                                        </p:tgtEl>
                                      </p:cBhvr>
                                    </p:animEffect>
                                  </p:childTnLst>
                                </p:cTn>
                              </p:par>
                            </p:childTnLst>
                          </p:cTn>
                        </p:par>
                        <p:par>
                          <p:cTn id="64" fill="hold">
                            <p:stCondLst>
                              <p:cond delay="7500"/>
                            </p:stCondLst>
                            <p:childTnLst>
                              <p:par>
                                <p:cTn id="65" presetID="22" presetClass="entr" presetSubtype="2" fill="hold"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wipe(right)">
                                      <p:cBhvr>
                                        <p:cTn id="67" dur="500"/>
                                        <p:tgtEl>
                                          <p:spTgt spid="39"/>
                                        </p:tgtEl>
                                      </p:cBhvr>
                                    </p:animEffect>
                                  </p:childTnLst>
                                </p:cTn>
                              </p:par>
                            </p:childTnLst>
                          </p:cTn>
                        </p:par>
                        <p:par>
                          <p:cTn id="68" fill="hold">
                            <p:stCondLst>
                              <p:cond delay="8000"/>
                            </p:stCondLst>
                            <p:childTnLst>
                              <p:par>
                                <p:cTn id="69" presetID="22" presetClass="entr" presetSubtype="2" fill="hold"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ipe(right)">
                                      <p:cBhvr>
                                        <p:cTn id="71" dur="500"/>
                                        <p:tgtEl>
                                          <p:spTgt spid="40"/>
                                        </p:tgtEl>
                                      </p:cBhvr>
                                    </p:animEffect>
                                  </p:childTnLst>
                                </p:cTn>
                              </p:par>
                            </p:childTnLst>
                          </p:cTn>
                        </p:par>
                        <p:par>
                          <p:cTn id="72" fill="hold">
                            <p:stCondLst>
                              <p:cond delay="8500"/>
                            </p:stCondLst>
                            <p:childTnLst>
                              <p:par>
                                <p:cTn id="73" presetID="22" presetClass="entr" presetSubtype="2" fill="hold"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right)">
                                      <p:cBhvr>
                                        <p:cTn id="7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685800" y="1210864"/>
            <a:ext cx="7772400" cy="76224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j-lt"/>
                <a:ea typeface="+mj-ea"/>
                <a:cs typeface="+mj-cs"/>
              </a:rPr>
              <a:t>OPUS Projects Manager Training</a:t>
            </a:r>
          </a:p>
        </p:txBody>
      </p:sp>
      <p:sp>
        <p:nvSpPr>
          <p:cNvPr id="8" name="Title 1"/>
          <p:cNvSpPr txBox="1">
            <a:spLocks/>
          </p:cNvSpPr>
          <p:nvPr/>
        </p:nvSpPr>
        <p:spPr bwMode="auto">
          <a:xfrm>
            <a:off x="685800" y="2126622"/>
            <a:ext cx="7772400" cy="100094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Calibri"/>
                <a:ea typeface="+mn-ea"/>
                <a:cs typeface="+mn-cs"/>
              </a:rPr>
              <a:t>Supplement: Using WinTEQC</a:t>
            </a:r>
          </a:p>
        </p:txBody>
      </p:sp>
      <p:sp>
        <p:nvSpPr>
          <p:cNvPr id="12" name="Footer Placeholder 11"/>
          <p:cNvSpPr>
            <a:spLocks noGrp="1"/>
          </p:cNvSpPr>
          <p:nvPr>
            <p:ph type="ftr" sz="quarter" idx="11"/>
          </p:nvPr>
        </p:nvSpPr>
        <p:spPr/>
        <p:txBody>
          <a:bodyPr/>
          <a:lstStyle/>
          <a:p>
            <a:pPr>
              <a:defRPr/>
            </a:pPr>
            <a:r>
              <a:rPr lang="en-US"/>
              <a:t>Using WinTeqc</a:t>
            </a:r>
            <a:endParaRPr lang="en-US" dirty="0"/>
          </a:p>
        </p:txBody>
      </p:sp>
      <p:sp>
        <p:nvSpPr>
          <p:cNvPr id="11" name="Slide Number Placeholder 10"/>
          <p:cNvSpPr>
            <a:spLocks noGrp="1"/>
          </p:cNvSpPr>
          <p:nvPr>
            <p:ph type="sldNum" sz="quarter" idx="12"/>
          </p:nvPr>
        </p:nvSpPr>
        <p:spPr/>
        <p:txBody>
          <a:bodyPr/>
          <a:lstStyle/>
          <a:p>
            <a:pPr>
              <a:defRPr/>
            </a:pPr>
            <a:fld id="{4F7DA517-2C82-445E-B311-3D5BB660DD96}" type="slidenum">
              <a:rPr lang="en-US" smtClean="0"/>
              <a:pPr>
                <a:defRPr/>
              </a:pPr>
              <a:t>23</a:t>
            </a:fld>
            <a:endParaRPr lang="en-US" dirty="0"/>
          </a:p>
        </p:txBody>
      </p:sp>
      <p:sp>
        <p:nvSpPr>
          <p:cNvPr id="13" name="TextBox 13"/>
          <p:cNvSpPr txBox="1">
            <a:spLocks noChangeArrowheads="1"/>
          </p:cNvSpPr>
          <p:nvPr/>
        </p:nvSpPr>
        <p:spPr bwMode="auto">
          <a:xfrm>
            <a:off x="2651125" y="5172310"/>
            <a:ext cx="3932555"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r>
              <a:rPr lang="en-US" sz="2000" b="1" dirty="0">
                <a:solidFill>
                  <a:srgbClr val="000000"/>
                </a:solidFill>
              </a:rPr>
              <a:t>Denis Riordan, PSM</a:t>
            </a:r>
          </a:p>
          <a:p>
            <a:pPr algn="ctr" eaLnBrk="1" hangingPunct="1"/>
            <a:r>
              <a:rPr lang="en-US" sz="2000" b="1" dirty="0">
                <a:solidFill>
                  <a:srgbClr val="000000"/>
                </a:solidFill>
              </a:rPr>
              <a:t>NOAA, National Geodetic Survey</a:t>
            </a:r>
          </a:p>
          <a:p>
            <a:pPr algn="ctr" eaLnBrk="1" hangingPunct="1"/>
            <a:r>
              <a:rPr lang="en-US" b="1" dirty="0">
                <a:solidFill>
                  <a:srgbClr val="0000FF"/>
                </a:solidFill>
              </a:rPr>
              <a:t>denis.riordan@noaa.gov</a:t>
            </a:r>
          </a:p>
        </p:txBody>
      </p:sp>
      <p:sp>
        <p:nvSpPr>
          <p:cNvPr id="2" name="TextBox 1">
            <a:extLst>
              <a:ext uri="{FF2B5EF4-FFF2-40B4-BE49-F238E27FC236}">
                <a16:creationId xmlns:a16="http://schemas.microsoft.com/office/drawing/2014/main" id="{5A42E3EC-636E-46AD-7A58-A30B0579C87F}"/>
              </a:ext>
            </a:extLst>
          </p:cNvPr>
          <p:cNvSpPr txBox="1"/>
          <p:nvPr/>
        </p:nvSpPr>
        <p:spPr>
          <a:xfrm rot="21122329">
            <a:off x="4871786" y="6092620"/>
            <a:ext cx="4267200" cy="338554"/>
          </a:xfrm>
          <a:prstGeom prst="rect">
            <a:avLst/>
          </a:prstGeom>
          <a:noFill/>
        </p:spPr>
        <p:txBody>
          <a:bodyPr wrap="square" rtlCol="0">
            <a:spAutoFit/>
          </a:bodyPr>
          <a:lstStyle/>
          <a:p>
            <a:r>
              <a:rPr lang="en-US" sz="1600" i="1" dirty="0">
                <a:solidFill>
                  <a:srgbClr val="FF0000"/>
                </a:solidFill>
                <a:latin typeface="+mn-lt"/>
              </a:rPr>
              <a:t>Minor edits by Dave Zenk, October 16, 2023</a:t>
            </a:r>
          </a:p>
        </p:txBody>
      </p:sp>
      <p:sp>
        <p:nvSpPr>
          <p:cNvPr id="3" name="Date Placeholder 2">
            <a:extLst>
              <a:ext uri="{FF2B5EF4-FFF2-40B4-BE49-F238E27FC236}">
                <a16:creationId xmlns:a16="http://schemas.microsoft.com/office/drawing/2014/main" id="{D62768DE-6BF8-CCB6-9692-EE3545AC92B2}"/>
              </a:ext>
            </a:extLst>
          </p:cNvPr>
          <p:cNvSpPr>
            <a:spLocks noGrp="1"/>
          </p:cNvSpPr>
          <p:nvPr>
            <p:ph type="dt" sz="half" idx="10"/>
          </p:nvPr>
        </p:nvSpPr>
        <p:spPr/>
        <p:txBody>
          <a:bodyPr/>
          <a:lstStyle/>
          <a:p>
            <a:pPr>
              <a:defRPr/>
            </a:pPr>
            <a:r>
              <a:rPr lang="en-US"/>
              <a:t>October 16, 2023</a:t>
            </a:r>
            <a:endParaRPr lang="en-US" dirty="0"/>
          </a:p>
        </p:txBody>
      </p:sp>
    </p:spTree>
    <p:extLst>
      <p:ext uri="{BB962C8B-B14F-4D97-AF65-F5344CB8AC3E}">
        <p14:creationId xmlns:p14="http://schemas.microsoft.com/office/powerpoint/2010/main" val="539069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6A4D1CE-09DA-4E91-8E09-59438643ED32}"/>
              </a:ext>
            </a:extLst>
          </p:cNvPr>
          <p:cNvPicPr>
            <a:picLocks noChangeAspect="1"/>
          </p:cNvPicPr>
          <p:nvPr/>
        </p:nvPicPr>
        <p:blipFill>
          <a:blip r:embed="rId2"/>
          <a:stretch>
            <a:fillRect/>
          </a:stretch>
        </p:blipFill>
        <p:spPr>
          <a:xfrm>
            <a:off x="1234439" y="881911"/>
            <a:ext cx="6713709" cy="5918113"/>
          </a:xfrm>
          <a:prstGeom prst="rect">
            <a:avLst/>
          </a:prstGeom>
          <a:ln w="15875">
            <a:solidFill>
              <a:srgbClr val="000099"/>
            </a:solidFill>
          </a:ln>
        </p:spPr>
      </p:pic>
      <p:sp>
        <p:nvSpPr>
          <p:cNvPr id="5" name="Slide Number Placeholder 4">
            <a:extLst>
              <a:ext uri="{FF2B5EF4-FFF2-40B4-BE49-F238E27FC236}">
                <a16:creationId xmlns:a16="http://schemas.microsoft.com/office/drawing/2014/main" id="{C30744DA-B624-48F5-8C44-E0F685D9BAF7}"/>
              </a:ext>
            </a:extLst>
          </p:cNvPr>
          <p:cNvSpPr>
            <a:spLocks noGrp="1"/>
          </p:cNvSpPr>
          <p:nvPr>
            <p:ph type="sldNum" sz="quarter" idx="12"/>
          </p:nvPr>
        </p:nvSpPr>
        <p:spPr/>
        <p:txBody>
          <a:bodyPr/>
          <a:lstStyle/>
          <a:p>
            <a:pPr>
              <a:defRPr/>
            </a:pPr>
            <a:fld id="{CA360151-3641-4886-8AD3-D403BD53D9D3}" type="slidenum">
              <a:rPr lang="en-US" smtClean="0"/>
              <a:pPr>
                <a:defRPr/>
              </a:pPr>
              <a:t>3</a:t>
            </a:fld>
            <a:endParaRPr lang="en-US" dirty="0"/>
          </a:p>
        </p:txBody>
      </p:sp>
      <p:sp>
        <p:nvSpPr>
          <p:cNvPr id="6" name="TextBox 5">
            <a:extLst>
              <a:ext uri="{FF2B5EF4-FFF2-40B4-BE49-F238E27FC236}">
                <a16:creationId xmlns:a16="http://schemas.microsoft.com/office/drawing/2014/main" id="{8F778062-57A4-425D-BFCC-3C16E64C0231}"/>
              </a:ext>
            </a:extLst>
          </p:cNvPr>
          <p:cNvSpPr txBox="1"/>
          <p:nvPr/>
        </p:nvSpPr>
        <p:spPr>
          <a:xfrm>
            <a:off x="758953" y="5508450"/>
            <a:ext cx="7735824" cy="1200329"/>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A copy of WinTEQC can be obtained from the NGS webpage by using the </a:t>
            </a:r>
            <a:r>
              <a:rPr lang="en-US" sz="2400" dirty="0">
                <a:solidFill>
                  <a:srgbClr val="00CCFF"/>
                </a:solidFill>
              </a:rPr>
              <a:t>“Tools”</a:t>
            </a:r>
            <a:r>
              <a:rPr lang="en-US" sz="2400" dirty="0"/>
              <a:t> pull down menu, then clicking on </a:t>
            </a:r>
            <a:r>
              <a:rPr lang="en-US" sz="2400" dirty="0">
                <a:solidFill>
                  <a:srgbClr val="00CCFF"/>
                </a:solidFill>
              </a:rPr>
              <a:t>“Geodetic Software.”</a:t>
            </a:r>
          </a:p>
        </p:txBody>
      </p:sp>
      <p:sp>
        <p:nvSpPr>
          <p:cNvPr id="7" name="Title 1">
            <a:extLst>
              <a:ext uri="{FF2B5EF4-FFF2-40B4-BE49-F238E27FC236}">
                <a16:creationId xmlns:a16="http://schemas.microsoft.com/office/drawing/2014/main" id="{55AA8C6F-5477-4E47-B33C-96E61A3C9CC5}"/>
              </a:ext>
            </a:extLst>
          </p:cNvPr>
          <p:cNvSpPr>
            <a:spLocks noGrp="1"/>
          </p:cNvSpPr>
          <p:nvPr>
            <p:ph type="title"/>
          </p:nvPr>
        </p:nvSpPr>
        <p:spPr>
          <a:xfrm>
            <a:off x="383603" y="243840"/>
            <a:ext cx="8431213" cy="639763"/>
          </a:xfrm>
        </p:spPr>
        <p:txBody>
          <a:bodyPr/>
          <a:lstStyle/>
          <a:p>
            <a:r>
              <a:rPr lang="en-US" altLang="en-US" sz="3200" b="1" u="sng" dirty="0">
                <a:solidFill>
                  <a:srgbClr val="000099"/>
                </a:solidFill>
              </a:rPr>
              <a:t>Using WinTEQC for OPUS Projects Results</a:t>
            </a:r>
          </a:p>
        </p:txBody>
      </p:sp>
      <p:sp>
        <p:nvSpPr>
          <p:cNvPr id="8" name="Rectangle 7">
            <a:extLst>
              <a:ext uri="{FF2B5EF4-FFF2-40B4-BE49-F238E27FC236}">
                <a16:creationId xmlns:a16="http://schemas.microsoft.com/office/drawing/2014/main" id="{B1B34119-774D-4BB9-8D16-E222B06B4551}"/>
              </a:ext>
            </a:extLst>
          </p:cNvPr>
          <p:cNvSpPr/>
          <p:nvPr/>
        </p:nvSpPr>
        <p:spPr>
          <a:xfrm>
            <a:off x="3776472" y="2720538"/>
            <a:ext cx="1179576" cy="397566"/>
          </a:xfrm>
          <a:prstGeom prst="rect">
            <a:avLst/>
          </a:prstGeom>
          <a:noFill/>
          <a:ln w="44450">
            <a:solidFill>
              <a:srgbClr val="00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a:extLst>
              <a:ext uri="{FF2B5EF4-FFF2-40B4-BE49-F238E27FC236}">
                <a16:creationId xmlns:a16="http://schemas.microsoft.com/office/drawing/2014/main" id="{ED889D5D-9B11-0EDB-1838-CBFC0EDEE787}"/>
              </a:ext>
            </a:extLst>
          </p:cNvPr>
          <p:cNvSpPr>
            <a:spLocks noGrp="1"/>
          </p:cNvSpPr>
          <p:nvPr>
            <p:ph type="dt" sz="half" idx="10"/>
          </p:nvPr>
        </p:nvSpPr>
        <p:spPr/>
        <p:txBody>
          <a:bodyPr/>
          <a:lstStyle/>
          <a:p>
            <a:pPr>
              <a:defRPr/>
            </a:pPr>
            <a:r>
              <a:rPr lang="en-US"/>
              <a:t>October 16, 2023</a:t>
            </a:r>
            <a:endParaRPr lang="en-US" dirty="0"/>
          </a:p>
        </p:txBody>
      </p:sp>
      <p:sp>
        <p:nvSpPr>
          <p:cNvPr id="4" name="Footer Placeholder 3">
            <a:extLst>
              <a:ext uri="{FF2B5EF4-FFF2-40B4-BE49-F238E27FC236}">
                <a16:creationId xmlns:a16="http://schemas.microsoft.com/office/drawing/2014/main" id="{C9BC407C-A1C8-B700-9A0A-8E5BBBACB695}"/>
              </a:ext>
            </a:extLst>
          </p:cNvPr>
          <p:cNvSpPr>
            <a:spLocks noGrp="1"/>
          </p:cNvSpPr>
          <p:nvPr>
            <p:ph type="ftr" sz="quarter" idx="11"/>
          </p:nvPr>
        </p:nvSpPr>
        <p:spPr/>
        <p:txBody>
          <a:bodyPr/>
          <a:lstStyle/>
          <a:p>
            <a:pPr>
              <a:defRPr/>
            </a:pPr>
            <a:r>
              <a:rPr lang="en-US"/>
              <a:t>Using WinTeqc</a:t>
            </a:r>
            <a:endParaRPr lang="en-US" dirty="0"/>
          </a:p>
        </p:txBody>
      </p:sp>
    </p:spTree>
    <p:extLst>
      <p:ext uri="{BB962C8B-B14F-4D97-AF65-F5344CB8AC3E}">
        <p14:creationId xmlns:p14="http://schemas.microsoft.com/office/powerpoint/2010/main" val="1889970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A3EC826-676F-4A2A-9B62-47088BF39DB7}"/>
              </a:ext>
            </a:extLst>
          </p:cNvPr>
          <p:cNvPicPr>
            <a:picLocks noChangeAspect="1"/>
          </p:cNvPicPr>
          <p:nvPr/>
        </p:nvPicPr>
        <p:blipFill>
          <a:blip r:embed="rId2"/>
          <a:stretch>
            <a:fillRect/>
          </a:stretch>
        </p:blipFill>
        <p:spPr>
          <a:xfrm>
            <a:off x="210312" y="1161288"/>
            <a:ext cx="6378854" cy="5315712"/>
          </a:xfrm>
          <a:prstGeom prst="rect">
            <a:avLst/>
          </a:prstGeom>
          <a:ln w="15875">
            <a:solidFill>
              <a:srgbClr val="000099"/>
            </a:solidFill>
          </a:ln>
        </p:spPr>
      </p:pic>
      <p:sp>
        <p:nvSpPr>
          <p:cNvPr id="5" name="Slide Number Placeholder 4">
            <a:extLst>
              <a:ext uri="{FF2B5EF4-FFF2-40B4-BE49-F238E27FC236}">
                <a16:creationId xmlns:a16="http://schemas.microsoft.com/office/drawing/2014/main" id="{C30744DA-B624-48F5-8C44-E0F685D9BAF7}"/>
              </a:ext>
            </a:extLst>
          </p:cNvPr>
          <p:cNvSpPr>
            <a:spLocks noGrp="1"/>
          </p:cNvSpPr>
          <p:nvPr>
            <p:ph type="sldNum" sz="quarter" idx="12"/>
          </p:nvPr>
        </p:nvSpPr>
        <p:spPr/>
        <p:txBody>
          <a:bodyPr/>
          <a:lstStyle/>
          <a:p>
            <a:pPr>
              <a:defRPr/>
            </a:pPr>
            <a:fld id="{CA360151-3641-4886-8AD3-D403BD53D9D3}" type="slidenum">
              <a:rPr lang="en-US" smtClean="0"/>
              <a:pPr>
                <a:defRPr/>
              </a:pPr>
              <a:t>4</a:t>
            </a:fld>
            <a:endParaRPr lang="en-US" dirty="0"/>
          </a:p>
        </p:txBody>
      </p:sp>
      <p:sp>
        <p:nvSpPr>
          <p:cNvPr id="6" name="TextBox 5">
            <a:extLst>
              <a:ext uri="{FF2B5EF4-FFF2-40B4-BE49-F238E27FC236}">
                <a16:creationId xmlns:a16="http://schemas.microsoft.com/office/drawing/2014/main" id="{8F778062-57A4-425D-BFCC-3C16E64C0231}"/>
              </a:ext>
            </a:extLst>
          </p:cNvPr>
          <p:cNvSpPr txBox="1"/>
          <p:nvPr/>
        </p:nvSpPr>
        <p:spPr>
          <a:xfrm>
            <a:off x="6227064" y="5130221"/>
            <a:ext cx="2578063" cy="1200329"/>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Now click on the “User-Contributed Software” button.</a:t>
            </a:r>
            <a:endParaRPr lang="en-US" sz="2400" dirty="0">
              <a:solidFill>
                <a:srgbClr val="00CCFF"/>
              </a:solidFill>
            </a:endParaRPr>
          </a:p>
        </p:txBody>
      </p:sp>
      <p:sp>
        <p:nvSpPr>
          <p:cNvPr id="7" name="Title 1">
            <a:extLst>
              <a:ext uri="{FF2B5EF4-FFF2-40B4-BE49-F238E27FC236}">
                <a16:creationId xmlns:a16="http://schemas.microsoft.com/office/drawing/2014/main" id="{55AA8C6F-5477-4E47-B33C-96E61A3C9CC5}"/>
              </a:ext>
            </a:extLst>
          </p:cNvPr>
          <p:cNvSpPr>
            <a:spLocks noGrp="1"/>
          </p:cNvSpPr>
          <p:nvPr>
            <p:ph type="title"/>
          </p:nvPr>
        </p:nvSpPr>
        <p:spPr>
          <a:xfrm>
            <a:off x="383603" y="243840"/>
            <a:ext cx="8431213" cy="639763"/>
          </a:xfrm>
        </p:spPr>
        <p:txBody>
          <a:bodyPr/>
          <a:lstStyle/>
          <a:p>
            <a:r>
              <a:rPr lang="en-US" altLang="en-US" sz="3200" b="1" u="sng" dirty="0">
                <a:solidFill>
                  <a:srgbClr val="000099"/>
                </a:solidFill>
              </a:rPr>
              <a:t>Using WinTEQC for OPUS Projects Results</a:t>
            </a:r>
          </a:p>
        </p:txBody>
      </p:sp>
      <p:sp>
        <p:nvSpPr>
          <p:cNvPr id="8" name="Rectangle 7">
            <a:extLst>
              <a:ext uri="{FF2B5EF4-FFF2-40B4-BE49-F238E27FC236}">
                <a16:creationId xmlns:a16="http://schemas.microsoft.com/office/drawing/2014/main" id="{B1B34119-774D-4BB9-8D16-E222B06B4551}"/>
              </a:ext>
            </a:extLst>
          </p:cNvPr>
          <p:cNvSpPr/>
          <p:nvPr/>
        </p:nvSpPr>
        <p:spPr>
          <a:xfrm>
            <a:off x="1737360" y="6132202"/>
            <a:ext cx="1417320" cy="365125"/>
          </a:xfrm>
          <a:prstGeom prst="rect">
            <a:avLst/>
          </a:prstGeom>
          <a:noFill/>
          <a:ln w="44450">
            <a:solidFill>
              <a:srgbClr val="00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a:extLst>
              <a:ext uri="{FF2B5EF4-FFF2-40B4-BE49-F238E27FC236}">
                <a16:creationId xmlns:a16="http://schemas.microsoft.com/office/drawing/2014/main" id="{EA912861-DD93-90EB-22E4-EB23F1BD0417}"/>
              </a:ext>
            </a:extLst>
          </p:cNvPr>
          <p:cNvSpPr>
            <a:spLocks noGrp="1"/>
          </p:cNvSpPr>
          <p:nvPr>
            <p:ph type="dt" sz="half" idx="10"/>
          </p:nvPr>
        </p:nvSpPr>
        <p:spPr/>
        <p:txBody>
          <a:bodyPr/>
          <a:lstStyle/>
          <a:p>
            <a:pPr>
              <a:defRPr/>
            </a:pPr>
            <a:r>
              <a:rPr lang="en-US"/>
              <a:t>October 16, 2023</a:t>
            </a:r>
            <a:endParaRPr lang="en-US" dirty="0"/>
          </a:p>
        </p:txBody>
      </p:sp>
      <p:sp>
        <p:nvSpPr>
          <p:cNvPr id="3" name="Footer Placeholder 2">
            <a:extLst>
              <a:ext uri="{FF2B5EF4-FFF2-40B4-BE49-F238E27FC236}">
                <a16:creationId xmlns:a16="http://schemas.microsoft.com/office/drawing/2014/main" id="{9EC56892-D2D1-28C2-E74A-96DBE9455829}"/>
              </a:ext>
            </a:extLst>
          </p:cNvPr>
          <p:cNvSpPr>
            <a:spLocks noGrp="1"/>
          </p:cNvSpPr>
          <p:nvPr>
            <p:ph type="ftr" sz="quarter" idx="11"/>
          </p:nvPr>
        </p:nvSpPr>
        <p:spPr/>
        <p:txBody>
          <a:bodyPr/>
          <a:lstStyle/>
          <a:p>
            <a:pPr>
              <a:defRPr/>
            </a:pPr>
            <a:r>
              <a:rPr lang="en-US"/>
              <a:t>Using WinTeqc</a:t>
            </a:r>
            <a:endParaRPr lang="en-US" dirty="0"/>
          </a:p>
        </p:txBody>
      </p:sp>
    </p:spTree>
    <p:extLst>
      <p:ext uri="{BB962C8B-B14F-4D97-AF65-F5344CB8AC3E}">
        <p14:creationId xmlns:p14="http://schemas.microsoft.com/office/powerpoint/2010/main" val="3610101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6B31E10-8ADA-41F4-9C0F-3E651FB6584A}"/>
              </a:ext>
            </a:extLst>
          </p:cNvPr>
          <p:cNvPicPr>
            <a:picLocks noChangeAspect="1"/>
          </p:cNvPicPr>
          <p:nvPr/>
        </p:nvPicPr>
        <p:blipFill>
          <a:blip r:embed="rId2"/>
          <a:stretch>
            <a:fillRect/>
          </a:stretch>
        </p:blipFill>
        <p:spPr>
          <a:xfrm>
            <a:off x="335121" y="860906"/>
            <a:ext cx="6815487" cy="5835761"/>
          </a:xfrm>
          <a:prstGeom prst="rect">
            <a:avLst/>
          </a:prstGeom>
          <a:ln w="15875">
            <a:solidFill>
              <a:srgbClr val="000099"/>
            </a:solidFill>
          </a:ln>
        </p:spPr>
      </p:pic>
      <p:sp>
        <p:nvSpPr>
          <p:cNvPr id="5" name="Slide Number Placeholder 4">
            <a:extLst>
              <a:ext uri="{FF2B5EF4-FFF2-40B4-BE49-F238E27FC236}">
                <a16:creationId xmlns:a16="http://schemas.microsoft.com/office/drawing/2014/main" id="{C30744DA-B624-48F5-8C44-E0F685D9BAF7}"/>
              </a:ext>
            </a:extLst>
          </p:cNvPr>
          <p:cNvSpPr>
            <a:spLocks noGrp="1"/>
          </p:cNvSpPr>
          <p:nvPr>
            <p:ph type="sldNum" sz="quarter" idx="12"/>
          </p:nvPr>
        </p:nvSpPr>
        <p:spPr/>
        <p:txBody>
          <a:bodyPr/>
          <a:lstStyle/>
          <a:p>
            <a:pPr>
              <a:defRPr/>
            </a:pPr>
            <a:fld id="{CA360151-3641-4886-8AD3-D403BD53D9D3}" type="slidenum">
              <a:rPr lang="en-US" smtClean="0"/>
              <a:pPr>
                <a:defRPr/>
              </a:pPr>
              <a:t>5</a:t>
            </a:fld>
            <a:endParaRPr lang="en-US" dirty="0"/>
          </a:p>
        </p:txBody>
      </p:sp>
      <p:sp>
        <p:nvSpPr>
          <p:cNvPr id="6" name="TextBox 5">
            <a:extLst>
              <a:ext uri="{FF2B5EF4-FFF2-40B4-BE49-F238E27FC236}">
                <a16:creationId xmlns:a16="http://schemas.microsoft.com/office/drawing/2014/main" id="{8F778062-57A4-425D-BFCC-3C16E64C0231}"/>
              </a:ext>
            </a:extLst>
          </p:cNvPr>
          <p:cNvSpPr txBox="1"/>
          <p:nvPr/>
        </p:nvSpPr>
        <p:spPr>
          <a:xfrm>
            <a:off x="5870448" y="800837"/>
            <a:ext cx="3191256" cy="2831544"/>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The next page will provide a link to the  U.S. Army Corps of Engineers webpage for downloading.</a:t>
            </a:r>
          </a:p>
          <a:p>
            <a:endParaRPr lang="en-US" sz="1000" dirty="0"/>
          </a:p>
          <a:p>
            <a:r>
              <a:rPr lang="en-US" sz="2400" dirty="0">
                <a:solidFill>
                  <a:schemeClr val="bg1"/>
                </a:solidFill>
              </a:rPr>
              <a:t>Save and install the program for use.</a:t>
            </a:r>
          </a:p>
        </p:txBody>
      </p:sp>
      <p:sp>
        <p:nvSpPr>
          <p:cNvPr id="7" name="Title 1">
            <a:extLst>
              <a:ext uri="{FF2B5EF4-FFF2-40B4-BE49-F238E27FC236}">
                <a16:creationId xmlns:a16="http://schemas.microsoft.com/office/drawing/2014/main" id="{55AA8C6F-5477-4E47-B33C-96E61A3C9CC5}"/>
              </a:ext>
            </a:extLst>
          </p:cNvPr>
          <p:cNvSpPr>
            <a:spLocks noGrp="1"/>
          </p:cNvSpPr>
          <p:nvPr>
            <p:ph type="title"/>
          </p:nvPr>
        </p:nvSpPr>
        <p:spPr>
          <a:xfrm>
            <a:off x="383603" y="243840"/>
            <a:ext cx="8431213" cy="639763"/>
          </a:xfrm>
        </p:spPr>
        <p:txBody>
          <a:bodyPr/>
          <a:lstStyle/>
          <a:p>
            <a:r>
              <a:rPr lang="en-US" altLang="en-US" sz="3200" b="1" u="sng" dirty="0">
                <a:solidFill>
                  <a:srgbClr val="000099"/>
                </a:solidFill>
              </a:rPr>
              <a:t>Using WinTEQC for OPUS Projects Results</a:t>
            </a:r>
          </a:p>
        </p:txBody>
      </p:sp>
      <p:sp>
        <p:nvSpPr>
          <p:cNvPr id="8" name="Rectangle 7">
            <a:extLst>
              <a:ext uri="{FF2B5EF4-FFF2-40B4-BE49-F238E27FC236}">
                <a16:creationId xmlns:a16="http://schemas.microsoft.com/office/drawing/2014/main" id="{B1B34119-774D-4BB9-8D16-E222B06B4551}"/>
              </a:ext>
            </a:extLst>
          </p:cNvPr>
          <p:cNvSpPr/>
          <p:nvPr/>
        </p:nvSpPr>
        <p:spPr>
          <a:xfrm>
            <a:off x="1863773" y="5365260"/>
            <a:ext cx="1417320" cy="365125"/>
          </a:xfrm>
          <a:prstGeom prst="rect">
            <a:avLst/>
          </a:prstGeom>
          <a:noFill/>
          <a:ln w="44450">
            <a:solidFill>
              <a:srgbClr val="00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04385F98-5968-4497-B338-EBFEE9C93709}"/>
              </a:ext>
            </a:extLst>
          </p:cNvPr>
          <p:cNvSpPr txBox="1"/>
          <p:nvPr/>
        </p:nvSpPr>
        <p:spPr>
          <a:xfrm>
            <a:off x="5870448" y="3932357"/>
            <a:ext cx="3191256" cy="2677656"/>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Just so you are aware:</a:t>
            </a:r>
          </a:p>
          <a:p>
            <a:r>
              <a:rPr lang="en-US" sz="2400" dirty="0">
                <a:solidFill>
                  <a:srgbClr val="FFFF00"/>
                </a:solidFill>
              </a:rPr>
              <a:t>The “User-Contributed Software” are products developed outside of NGS and any use of those programs is at your own risk.</a:t>
            </a:r>
          </a:p>
        </p:txBody>
      </p:sp>
      <p:sp>
        <p:nvSpPr>
          <p:cNvPr id="2" name="Date Placeholder 1">
            <a:extLst>
              <a:ext uri="{FF2B5EF4-FFF2-40B4-BE49-F238E27FC236}">
                <a16:creationId xmlns:a16="http://schemas.microsoft.com/office/drawing/2014/main" id="{280D84D8-6F54-A1DF-1583-3D039FE54CF6}"/>
              </a:ext>
            </a:extLst>
          </p:cNvPr>
          <p:cNvSpPr>
            <a:spLocks noGrp="1"/>
          </p:cNvSpPr>
          <p:nvPr>
            <p:ph type="dt" sz="half" idx="10"/>
          </p:nvPr>
        </p:nvSpPr>
        <p:spPr/>
        <p:txBody>
          <a:bodyPr/>
          <a:lstStyle/>
          <a:p>
            <a:pPr>
              <a:defRPr/>
            </a:pPr>
            <a:r>
              <a:rPr lang="en-US"/>
              <a:t>October 16, 2023</a:t>
            </a:r>
            <a:endParaRPr lang="en-US" dirty="0"/>
          </a:p>
        </p:txBody>
      </p:sp>
      <p:sp>
        <p:nvSpPr>
          <p:cNvPr id="4" name="Footer Placeholder 3">
            <a:extLst>
              <a:ext uri="{FF2B5EF4-FFF2-40B4-BE49-F238E27FC236}">
                <a16:creationId xmlns:a16="http://schemas.microsoft.com/office/drawing/2014/main" id="{883AAF57-3161-F7B9-7BFE-6C73717D537B}"/>
              </a:ext>
            </a:extLst>
          </p:cNvPr>
          <p:cNvSpPr>
            <a:spLocks noGrp="1"/>
          </p:cNvSpPr>
          <p:nvPr>
            <p:ph type="ftr" sz="quarter" idx="11"/>
          </p:nvPr>
        </p:nvSpPr>
        <p:spPr/>
        <p:txBody>
          <a:bodyPr/>
          <a:lstStyle/>
          <a:p>
            <a:pPr>
              <a:defRPr/>
            </a:pPr>
            <a:r>
              <a:rPr lang="en-US"/>
              <a:t>Using WinTeqc</a:t>
            </a:r>
            <a:endParaRPr lang="en-US" dirty="0"/>
          </a:p>
        </p:txBody>
      </p:sp>
    </p:spTree>
    <p:extLst>
      <p:ext uri="{BB962C8B-B14F-4D97-AF65-F5344CB8AC3E}">
        <p14:creationId xmlns:p14="http://schemas.microsoft.com/office/powerpoint/2010/main" val="1638981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125FD1F-C914-A635-4482-DEE39C59437C}"/>
              </a:ext>
            </a:extLst>
          </p:cNvPr>
          <p:cNvPicPr>
            <a:picLocks noChangeAspect="1"/>
          </p:cNvPicPr>
          <p:nvPr/>
        </p:nvPicPr>
        <p:blipFill rotWithShape="1">
          <a:blip r:embed="rId2"/>
          <a:srcRect l="14318" t="13922" r="14318" b="19985"/>
          <a:stretch/>
        </p:blipFill>
        <p:spPr>
          <a:xfrm>
            <a:off x="326754" y="1060158"/>
            <a:ext cx="8517062" cy="4434840"/>
          </a:xfrm>
          <a:prstGeom prst="rect">
            <a:avLst/>
          </a:prstGeom>
          <a:ln w="15875">
            <a:solidFill>
              <a:srgbClr val="003366"/>
            </a:solidFill>
          </a:ln>
        </p:spPr>
      </p:pic>
      <p:sp>
        <p:nvSpPr>
          <p:cNvPr id="3" name="Title 1">
            <a:extLst>
              <a:ext uri="{FF2B5EF4-FFF2-40B4-BE49-F238E27FC236}">
                <a16:creationId xmlns:a16="http://schemas.microsoft.com/office/drawing/2014/main" id="{970B9025-9C25-4246-8F75-54C3EBA67280}"/>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sp>
        <p:nvSpPr>
          <p:cNvPr id="4" name="TextBox 3">
            <a:extLst>
              <a:ext uri="{FF2B5EF4-FFF2-40B4-BE49-F238E27FC236}">
                <a16:creationId xmlns:a16="http://schemas.microsoft.com/office/drawing/2014/main" id="{9C16C484-53E0-47E0-862E-BFB41730FDF0}"/>
              </a:ext>
            </a:extLst>
          </p:cNvPr>
          <p:cNvSpPr txBox="1"/>
          <p:nvPr/>
        </p:nvSpPr>
        <p:spPr>
          <a:xfrm>
            <a:off x="731521" y="4274010"/>
            <a:ext cx="7735824" cy="2462213"/>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OP provides the OPUS, Session, and Network Adjustment solution reports for each of these processes.  The resulting solution related files need to be saved to your computer hard-drive for WinTEQC to work.  Having done this for the Network Solutions, we move on to getting our final adjusted values in a usable list (format). </a:t>
            </a:r>
          </a:p>
          <a:p>
            <a:endParaRPr lang="en-US" sz="1000" dirty="0">
              <a:solidFill>
                <a:schemeClr val="bg1"/>
              </a:solidFill>
            </a:endParaRPr>
          </a:p>
        </p:txBody>
      </p:sp>
      <p:sp>
        <p:nvSpPr>
          <p:cNvPr id="2" name="Date Placeholder 1">
            <a:extLst>
              <a:ext uri="{FF2B5EF4-FFF2-40B4-BE49-F238E27FC236}">
                <a16:creationId xmlns:a16="http://schemas.microsoft.com/office/drawing/2014/main" id="{4386D709-5B71-09CD-39BF-253D6C15FEC9}"/>
              </a:ext>
            </a:extLst>
          </p:cNvPr>
          <p:cNvSpPr>
            <a:spLocks noGrp="1"/>
          </p:cNvSpPr>
          <p:nvPr>
            <p:ph type="dt" sz="half" idx="10"/>
          </p:nvPr>
        </p:nvSpPr>
        <p:spPr/>
        <p:txBody>
          <a:bodyPr/>
          <a:lstStyle/>
          <a:p>
            <a:pPr>
              <a:defRPr/>
            </a:pPr>
            <a:r>
              <a:rPr lang="en-US"/>
              <a:t>October 16, 2023</a:t>
            </a:r>
            <a:endParaRPr lang="en-US" dirty="0"/>
          </a:p>
        </p:txBody>
      </p:sp>
      <p:sp>
        <p:nvSpPr>
          <p:cNvPr id="6" name="Footer Placeholder 5">
            <a:extLst>
              <a:ext uri="{FF2B5EF4-FFF2-40B4-BE49-F238E27FC236}">
                <a16:creationId xmlns:a16="http://schemas.microsoft.com/office/drawing/2014/main" id="{A8AB9724-DB61-E17C-C290-8919A2FB9367}"/>
              </a:ext>
            </a:extLst>
          </p:cNvPr>
          <p:cNvSpPr>
            <a:spLocks noGrp="1"/>
          </p:cNvSpPr>
          <p:nvPr>
            <p:ph type="ftr" sz="quarter" idx="11"/>
          </p:nvPr>
        </p:nvSpPr>
        <p:spPr/>
        <p:txBody>
          <a:bodyPr/>
          <a:lstStyle/>
          <a:p>
            <a:pPr>
              <a:defRPr/>
            </a:pPr>
            <a:r>
              <a:rPr lang="en-US"/>
              <a:t>Using WinTeqc</a:t>
            </a:r>
            <a:endParaRPr lang="en-US" dirty="0"/>
          </a:p>
        </p:txBody>
      </p:sp>
      <p:sp>
        <p:nvSpPr>
          <p:cNvPr id="7" name="Slide Number Placeholder 6">
            <a:extLst>
              <a:ext uri="{FF2B5EF4-FFF2-40B4-BE49-F238E27FC236}">
                <a16:creationId xmlns:a16="http://schemas.microsoft.com/office/drawing/2014/main" id="{C51B956D-E876-B5E1-90F3-9406AC2A5EA5}"/>
              </a:ext>
            </a:extLst>
          </p:cNvPr>
          <p:cNvSpPr>
            <a:spLocks noGrp="1"/>
          </p:cNvSpPr>
          <p:nvPr>
            <p:ph type="sldNum" sz="quarter" idx="12"/>
          </p:nvPr>
        </p:nvSpPr>
        <p:spPr/>
        <p:txBody>
          <a:bodyPr/>
          <a:lstStyle/>
          <a:p>
            <a:pPr>
              <a:defRPr/>
            </a:pPr>
            <a:fld id="{327AA769-FE83-41C7-8E8C-046B7B1840C6}" type="slidenum">
              <a:rPr lang="en-US" smtClean="0"/>
              <a:pPr>
                <a:defRPr/>
              </a:pPr>
              <a:t>6</a:t>
            </a:fld>
            <a:endParaRPr lang="en-US" dirty="0"/>
          </a:p>
        </p:txBody>
      </p:sp>
    </p:spTree>
    <p:extLst>
      <p:ext uri="{BB962C8B-B14F-4D97-AF65-F5344CB8AC3E}">
        <p14:creationId xmlns:p14="http://schemas.microsoft.com/office/powerpoint/2010/main" val="201651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41A678-69C1-630C-114A-A430B0ED79D4}"/>
              </a:ext>
            </a:extLst>
          </p:cNvPr>
          <p:cNvPicPr>
            <a:picLocks noChangeAspect="1"/>
          </p:cNvPicPr>
          <p:nvPr/>
        </p:nvPicPr>
        <p:blipFill rotWithShape="1">
          <a:blip r:embed="rId2"/>
          <a:srcRect l="14318" t="13922" r="14318" b="19985"/>
          <a:stretch/>
        </p:blipFill>
        <p:spPr>
          <a:xfrm>
            <a:off x="327160" y="1032726"/>
            <a:ext cx="8517063" cy="4434840"/>
          </a:xfrm>
          <a:prstGeom prst="rect">
            <a:avLst/>
          </a:prstGeom>
          <a:ln w="15875">
            <a:solidFill>
              <a:srgbClr val="003366"/>
            </a:solidFill>
          </a:ln>
        </p:spPr>
      </p:pic>
      <p:sp>
        <p:nvSpPr>
          <p:cNvPr id="3" name="Rectangle 2">
            <a:extLst>
              <a:ext uri="{FF2B5EF4-FFF2-40B4-BE49-F238E27FC236}">
                <a16:creationId xmlns:a16="http://schemas.microsoft.com/office/drawing/2014/main" id="{65B55B2A-0E0A-5F29-258B-459A1B5838F9}"/>
              </a:ext>
            </a:extLst>
          </p:cNvPr>
          <p:cNvSpPr/>
          <p:nvPr/>
        </p:nvSpPr>
        <p:spPr>
          <a:xfrm>
            <a:off x="4995236" y="2024198"/>
            <a:ext cx="1197429" cy="370115"/>
          </a:xfrm>
          <a:prstGeom prst="rect">
            <a:avLst/>
          </a:prstGeom>
          <a:noFill/>
          <a:ln w="508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8C30434C-75F4-4EE0-9FBF-412BF7AEA09F}"/>
              </a:ext>
            </a:extLst>
          </p:cNvPr>
          <p:cNvSpPr txBox="1"/>
          <p:nvPr/>
        </p:nvSpPr>
        <p:spPr>
          <a:xfrm>
            <a:off x="731521" y="5353002"/>
            <a:ext cx="7735824" cy="1354217"/>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Click the “Get OPUS Adjustment” button to load the desired solution results.  First file we want to load is the constrained horizontal values. </a:t>
            </a:r>
          </a:p>
          <a:p>
            <a:endParaRPr lang="en-US" sz="1000" dirty="0">
              <a:solidFill>
                <a:schemeClr val="bg1"/>
              </a:solidFill>
            </a:endParaRPr>
          </a:p>
        </p:txBody>
      </p:sp>
      <p:sp>
        <p:nvSpPr>
          <p:cNvPr id="5" name="Title 1">
            <a:extLst>
              <a:ext uri="{FF2B5EF4-FFF2-40B4-BE49-F238E27FC236}">
                <a16:creationId xmlns:a16="http://schemas.microsoft.com/office/drawing/2014/main" id="{D27A43B8-0563-40B8-8B14-A73A7E7BC293}"/>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sp>
        <p:nvSpPr>
          <p:cNvPr id="6" name="Date Placeholder 5">
            <a:extLst>
              <a:ext uri="{FF2B5EF4-FFF2-40B4-BE49-F238E27FC236}">
                <a16:creationId xmlns:a16="http://schemas.microsoft.com/office/drawing/2014/main" id="{8D4A2D03-D6AF-68A2-B8DE-74B6C954B7A4}"/>
              </a:ext>
            </a:extLst>
          </p:cNvPr>
          <p:cNvSpPr>
            <a:spLocks noGrp="1"/>
          </p:cNvSpPr>
          <p:nvPr>
            <p:ph type="dt" sz="half" idx="10"/>
          </p:nvPr>
        </p:nvSpPr>
        <p:spPr/>
        <p:txBody>
          <a:bodyPr/>
          <a:lstStyle/>
          <a:p>
            <a:pPr>
              <a:defRPr/>
            </a:pPr>
            <a:r>
              <a:rPr lang="en-US"/>
              <a:t>October 16, 2023</a:t>
            </a:r>
            <a:endParaRPr lang="en-US" dirty="0"/>
          </a:p>
        </p:txBody>
      </p:sp>
      <p:sp>
        <p:nvSpPr>
          <p:cNvPr id="7" name="Footer Placeholder 6">
            <a:extLst>
              <a:ext uri="{FF2B5EF4-FFF2-40B4-BE49-F238E27FC236}">
                <a16:creationId xmlns:a16="http://schemas.microsoft.com/office/drawing/2014/main" id="{EF2DAD54-DAF3-6F9B-40DD-E805CF1F2617}"/>
              </a:ext>
            </a:extLst>
          </p:cNvPr>
          <p:cNvSpPr>
            <a:spLocks noGrp="1"/>
          </p:cNvSpPr>
          <p:nvPr>
            <p:ph type="ftr" sz="quarter" idx="11"/>
          </p:nvPr>
        </p:nvSpPr>
        <p:spPr/>
        <p:txBody>
          <a:bodyPr/>
          <a:lstStyle/>
          <a:p>
            <a:pPr>
              <a:defRPr/>
            </a:pPr>
            <a:r>
              <a:rPr lang="en-US"/>
              <a:t>Using WinTeqc</a:t>
            </a:r>
            <a:endParaRPr lang="en-US" dirty="0"/>
          </a:p>
        </p:txBody>
      </p:sp>
      <p:sp>
        <p:nvSpPr>
          <p:cNvPr id="8" name="Slide Number Placeholder 7">
            <a:extLst>
              <a:ext uri="{FF2B5EF4-FFF2-40B4-BE49-F238E27FC236}">
                <a16:creationId xmlns:a16="http://schemas.microsoft.com/office/drawing/2014/main" id="{51FED0DF-99AC-EF0E-CA7C-8D89B97664A3}"/>
              </a:ext>
            </a:extLst>
          </p:cNvPr>
          <p:cNvSpPr>
            <a:spLocks noGrp="1"/>
          </p:cNvSpPr>
          <p:nvPr>
            <p:ph type="sldNum" sz="quarter" idx="12"/>
          </p:nvPr>
        </p:nvSpPr>
        <p:spPr/>
        <p:txBody>
          <a:bodyPr/>
          <a:lstStyle/>
          <a:p>
            <a:pPr>
              <a:defRPr/>
            </a:pPr>
            <a:fld id="{327AA769-FE83-41C7-8E8C-046B7B1840C6}" type="slidenum">
              <a:rPr lang="en-US" smtClean="0"/>
              <a:pPr>
                <a:defRPr/>
              </a:pPr>
              <a:t>7</a:t>
            </a:fld>
            <a:endParaRPr lang="en-US" dirty="0"/>
          </a:p>
        </p:txBody>
      </p:sp>
    </p:spTree>
    <p:extLst>
      <p:ext uri="{BB962C8B-B14F-4D97-AF65-F5344CB8AC3E}">
        <p14:creationId xmlns:p14="http://schemas.microsoft.com/office/powerpoint/2010/main" val="670833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3921060-80CB-68CA-0D33-CC68D01C76A7}"/>
              </a:ext>
            </a:extLst>
          </p:cNvPr>
          <p:cNvSpPr txBox="1"/>
          <p:nvPr/>
        </p:nvSpPr>
        <p:spPr>
          <a:xfrm>
            <a:off x="1023260" y="2479222"/>
            <a:ext cx="7987636" cy="415498"/>
          </a:xfrm>
          <a:prstGeom prst="rect">
            <a:avLst/>
          </a:prstGeom>
          <a:noFill/>
        </p:spPr>
        <p:txBody>
          <a:bodyPr wrap="none" rtlCol="0">
            <a:spAutoFit/>
          </a:bodyPr>
          <a:lstStyle/>
          <a:p>
            <a:r>
              <a:rPr lang="en-US" sz="2100" dirty="0">
                <a:solidFill>
                  <a:srgbClr val="FF00FF"/>
                </a:solidFill>
              </a:rPr>
              <a:t>Screenshot of where the “OPUS Adjustment Results” are on HDD</a:t>
            </a:r>
          </a:p>
        </p:txBody>
      </p:sp>
      <p:sp>
        <p:nvSpPr>
          <p:cNvPr id="3" name="Title 1">
            <a:extLst>
              <a:ext uri="{FF2B5EF4-FFF2-40B4-BE49-F238E27FC236}">
                <a16:creationId xmlns:a16="http://schemas.microsoft.com/office/drawing/2014/main" id="{BC0D95D2-546F-41B1-B3CF-898CD32BD3A6}"/>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pic>
        <p:nvPicPr>
          <p:cNvPr id="5" name="Picture 4">
            <a:extLst>
              <a:ext uri="{FF2B5EF4-FFF2-40B4-BE49-F238E27FC236}">
                <a16:creationId xmlns:a16="http://schemas.microsoft.com/office/drawing/2014/main" id="{84240222-4B13-4021-AB98-68F8A881F9E2}"/>
              </a:ext>
            </a:extLst>
          </p:cNvPr>
          <p:cNvPicPr>
            <a:picLocks noChangeAspect="1"/>
          </p:cNvPicPr>
          <p:nvPr/>
        </p:nvPicPr>
        <p:blipFill>
          <a:blip r:embed="rId2"/>
          <a:stretch>
            <a:fillRect/>
          </a:stretch>
        </p:blipFill>
        <p:spPr>
          <a:xfrm>
            <a:off x="200722" y="1003011"/>
            <a:ext cx="8760397" cy="5074165"/>
          </a:xfrm>
          <a:prstGeom prst="rect">
            <a:avLst/>
          </a:prstGeom>
          <a:ln w="15875">
            <a:solidFill>
              <a:srgbClr val="000099"/>
            </a:solidFill>
          </a:ln>
        </p:spPr>
      </p:pic>
      <p:sp>
        <p:nvSpPr>
          <p:cNvPr id="6" name="Rectangle 5">
            <a:extLst>
              <a:ext uri="{FF2B5EF4-FFF2-40B4-BE49-F238E27FC236}">
                <a16:creationId xmlns:a16="http://schemas.microsoft.com/office/drawing/2014/main" id="{C149B80D-8CD7-4459-B898-2BF6CCC30E32}"/>
              </a:ext>
            </a:extLst>
          </p:cNvPr>
          <p:cNvSpPr/>
          <p:nvPr/>
        </p:nvSpPr>
        <p:spPr>
          <a:xfrm>
            <a:off x="2636084" y="1621862"/>
            <a:ext cx="2822884" cy="370115"/>
          </a:xfrm>
          <a:prstGeom prst="rect">
            <a:avLst/>
          </a:prstGeom>
          <a:noFill/>
          <a:ln w="508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98D01E8E-1312-4A83-97C7-650DCDBC96C6}"/>
              </a:ext>
            </a:extLst>
          </p:cNvPr>
          <p:cNvSpPr txBox="1"/>
          <p:nvPr/>
        </p:nvSpPr>
        <p:spPr>
          <a:xfrm>
            <a:off x="731521" y="5590746"/>
            <a:ext cx="7735824" cy="984885"/>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Select the folder with the saved “Network Adjustment” solution reports and click the desired report.</a:t>
            </a:r>
          </a:p>
          <a:p>
            <a:endParaRPr lang="en-US" sz="1000" dirty="0">
              <a:solidFill>
                <a:schemeClr val="bg1"/>
              </a:solidFill>
            </a:endParaRPr>
          </a:p>
        </p:txBody>
      </p:sp>
      <p:sp>
        <p:nvSpPr>
          <p:cNvPr id="4" name="Date Placeholder 3">
            <a:extLst>
              <a:ext uri="{FF2B5EF4-FFF2-40B4-BE49-F238E27FC236}">
                <a16:creationId xmlns:a16="http://schemas.microsoft.com/office/drawing/2014/main" id="{FA207F21-783D-E684-E38F-08197695FEB5}"/>
              </a:ext>
            </a:extLst>
          </p:cNvPr>
          <p:cNvSpPr>
            <a:spLocks noGrp="1"/>
          </p:cNvSpPr>
          <p:nvPr>
            <p:ph type="dt" sz="half" idx="10"/>
          </p:nvPr>
        </p:nvSpPr>
        <p:spPr/>
        <p:txBody>
          <a:bodyPr/>
          <a:lstStyle/>
          <a:p>
            <a:pPr>
              <a:defRPr/>
            </a:pPr>
            <a:r>
              <a:rPr lang="en-US"/>
              <a:t>October 16, 2023</a:t>
            </a:r>
            <a:endParaRPr lang="en-US" dirty="0"/>
          </a:p>
        </p:txBody>
      </p:sp>
      <p:sp>
        <p:nvSpPr>
          <p:cNvPr id="8" name="Footer Placeholder 7">
            <a:extLst>
              <a:ext uri="{FF2B5EF4-FFF2-40B4-BE49-F238E27FC236}">
                <a16:creationId xmlns:a16="http://schemas.microsoft.com/office/drawing/2014/main" id="{2D1B0799-3AB2-8B10-123F-DA23976E23D0}"/>
              </a:ext>
            </a:extLst>
          </p:cNvPr>
          <p:cNvSpPr>
            <a:spLocks noGrp="1"/>
          </p:cNvSpPr>
          <p:nvPr>
            <p:ph type="ftr" sz="quarter" idx="11"/>
          </p:nvPr>
        </p:nvSpPr>
        <p:spPr/>
        <p:txBody>
          <a:bodyPr/>
          <a:lstStyle/>
          <a:p>
            <a:pPr>
              <a:defRPr/>
            </a:pPr>
            <a:r>
              <a:rPr lang="en-US"/>
              <a:t>Using WinTeqc</a:t>
            </a:r>
            <a:endParaRPr lang="en-US" dirty="0"/>
          </a:p>
        </p:txBody>
      </p:sp>
      <p:sp>
        <p:nvSpPr>
          <p:cNvPr id="9" name="Slide Number Placeholder 8">
            <a:extLst>
              <a:ext uri="{FF2B5EF4-FFF2-40B4-BE49-F238E27FC236}">
                <a16:creationId xmlns:a16="http://schemas.microsoft.com/office/drawing/2014/main" id="{E5F71483-8DF1-C612-0855-88FFF86A93AC}"/>
              </a:ext>
            </a:extLst>
          </p:cNvPr>
          <p:cNvSpPr>
            <a:spLocks noGrp="1"/>
          </p:cNvSpPr>
          <p:nvPr>
            <p:ph type="sldNum" sz="quarter" idx="12"/>
          </p:nvPr>
        </p:nvSpPr>
        <p:spPr/>
        <p:txBody>
          <a:bodyPr/>
          <a:lstStyle/>
          <a:p>
            <a:pPr>
              <a:defRPr/>
            </a:pPr>
            <a:fld id="{327AA769-FE83-41C7-8E8C-046B7B1840C6}" type="slidenum">
              <a:rPr lang="en-US" smtClean="0"/>
              <a:pPr>
                <a:defRPr/>
              </a:pPr>
              <a:t>8</a:t>
            </a:fld>
            <a:endParaRPr lang="en-US" dirty="0"/>
          </a:p>
        </p:txBody>
      </p:sp>
    </p:spTree>
    <p:extLst>
      <p:ext uri="{BB962C8B-B14F-4D97-AF65-F5344CB8AC3E}">
        <p14:creationId xmlns:p14="http://schemas.microsoft.com/office/powerpoint/2010/main" val="1017909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E681E7-8BD7-AB30-ED2C-6498C2A6CD44}"/>
              </a:ext>
            </a:extLst>
          </p:cNvPr>
          <p:cNvPicPr>
            <a:picLocks noChangeAspect="1"/>
          </p:cNvPicPr>
          <p:nvPr/>
        </p:nvPicPr>
        <p:blipFill rotWithShape="1">
          <a:blip r:embed="rId2"/>
          <a:srcRect l="14047" t="13739" r="14643" b="19985"/>
          <a:stretch/>
        </p:blipFill>
        <p:spPr>
          <a:xfrm>
            <a:off x="371940" y="1662794"/>
            <a:ext cx="8487124" cy="4434840"/>
          </a:xfrm>
          <a:prstGeom prst="rect">
            <a:avLst/>
          </a:prstGeom>
          <a:ln w="15875">
            <a:solidFill>
              <a:srgbClr val="003366"/>
            </a:solidFill>
          </a:ln>
        </p:spPr>
      </p:pic>
      <p:sp>
        <p:nvSpPr>
          <p:cNvPr id="4" name="Rectangle 3">
            <a:extLst>
              <a:ext uri="{FF2B5EF4-FFF2-40B4-BE49-F238E27FC236}">
                <a16:creationId xmlns:a16="http://schemas.microsoft.com/office/drawing/2014/main" id="{DE5A7038-3239-20D6-3421-312407757BFF}"/>
              </a:ext>
            </a:extLst>
          </p:cNvPr>
          <p:cNvSpPr/>
          <p:nvPr/>
        </p:nvSpPr>
        <p:spPr>
          <a:xfrm>
            <a:off x="4016787" y="2653831"/>
            <a:ext cx="1197429" cy="370115"/>
          </a:xfrm>
          <a:prstGeom prst="rect">
            <a:avLst/>
          </a:prstGeom>
          <a:noFill/>
          <a:ln w="5080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CD94830F-3B87-447E-AEE6-DB7AFB43FDC6}"/>
              </a:ext>
            </a:extLst>
          </p:cNvPr>
          <p:cNvSpPr txBox="1"/>
          <p:nvPr/>
        </p:nvSpPr>
        <p:spPr>
          <a:xfrm>
            <a:off x="603505" y="5901642"/>
            <a:ext cx="8040540" cy="615553"/>
          </a:xfrm>
          <a:prstGeom prst="rect">
            <a:avLst/>
          </a:prstGeom>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sz="2400" dirty="0"/>
              <a:t>Once the report information is loaded, click the “Copy” button.</a:t>
            </a:r>
          </a:p>
          <a:p>
            <a:endParaRPr lang="en-US" sz="1000" dirty="0">
              <a:solidFill>
                <a:schemeClr val="bg1"/>
              </a:solidFill>
            </a:endParaRPr>
          </a:p>
        </p:txBody>
      </p:sp>
      <p:sp>
        <p:nvSpPr>
          <p:cNvPr id="6" name="Title 1">
            <a:extLst>
              <a:ext uri="{FF2B5EF4-FFF2-40B4-BE49-F238E27FC236}">
                <a16:creationId xmlns:a16="http://schemas.microsoft.com/office/drawing/2014/main" id="{81088C1B-C951-4F8B-B523-15F16E9C2E06}"/>
              </a:ext>
            </a:extLst>
          </p:cNvPr>
          <p:cNvSpPr txBox="1">
            <a:spLocks/>
          </p:cNvSpPr>
          <p:nvPr/>
        </p:nvSpPr>
        <p:spPr bwMode="auto">
          <a:xfrm>
            <a:off x="383603" y="280416"/>
            <a:ext cx="84312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ltLang="en-US" sz="3200" b="1" u="sng" dirty="0">
                <a:solidFill>
                  <a:srgbClr val="000099"/>
                </a:solidFill>
              </a:rPr>
              <a:t>Using WinTEQC for OPUS Projects Results</a:t>
            </a:r>
          </a:p>
        </p:txBody>
      </p:sp>
      <p:sp>
        <p:nvSpPr>
          <p:cNvPr id="2" name="Date Placeholder 1">
            <a:extLst>
              <a:ext uri="{FF2B5EF4-FFF2-40B4-BE49-F238E27FC236}">
                <a16:creationId xmlns:a16="http://schemas.microsoft.com/office/drawing/2014/main" id="{CDA9344F-CC60-41C1-7FEC-B6F710D5A5A3}"/>
              </a:ext>
            </a:extLst>
          </p:cNvPr>
          <p:cNvSpPr>
            <a:spLocks noGrp="1"/>
          </p:cNvSpPr>
          <p:nvPr>
            <p:ph type="dt" sz="half" idx="10"/>
          </p:nvPr>
        </p:nvSpPr>
        <p:spPr/>
        <p:txBody>
          <a:bodyPr/>
          <a:lstStyle/>
          <a:p>
            <a:pPr>
              <a:defRPr/>
            </a:pPr>
            <a:r>
              <a:rPr lang="en-US"/>
              <a:t>October 16, 2023</a:t>
            </a:r>
            <a:endParaRPr lang="en-US" dirty="0"/>
          </a:p>
        </p:txBody>
      </p:sp>
      <p:sp>
        <p:nvSpPr>
          <p:cNvPr id="7" name="Footer Placeholder 6">
            <a:extLst>
              <a:ext uri="{FF2B5EF4-FFF2-40B4-BE49-F238E27FC236}">
                <a16:creationId xmlns:a16="http://schemas.microsoft.com/office/drawing/2014/main" id="{9864B18C-756E-83C3-10F1-A11C03EBDB8D}"/>
              </a:ext>
            </a:extLst>
          </p:cNvPr>
          <p:cNvSpPr>
            <a:spLocks noGrp="1"/>
          </p:cNvSpPr>
          <p:nvPr>
            <p:ph type="ftr" sz="quarter" idx="11"/>
          </p:nvPr>
        </p:nvSpPr>
        <p:spPr/>
        <p:txBody>
          <a:bodyPr/>
          <a:lstStyle/>
          <a:p>
            <a:pPr>
              <a:defRPr/>
            </a:pPr>
            <a:r>
              <a:rPr lang="en-US"/>
              <a:t>Using WinTeqc</a:t>
            </a:r>
            <a:endParaRPr lang="en-US" dirty="0"/>
          </a:p>
        </p:txBody>
      </p:sp>
      <p:sp>
        <p:nvSpPr>
          <p:cNvPr id="8" name="Slide Number Placeholder 7">
            <a:extLst>
              <a:ext uri="{FF2B5EF4-FFF2-40B4-BE49-F238E27FC236}">
                <a16:creationId xmlns:a16="http://schemas.microsoft.com/office/drawing/2014/main" id="{30001BFF-4BC2-B51F-A062-0A18E46AA215}"/>
              </a:ext>
            </a:extLst>
          </p:cNvPr>
          <p:cNvSpPr>
            <a:spLocks noGrp="1"/>
          </p:cNvSpPr>
          <p:nvPr>
            <p:ph type="sldNum" sz="quarter" idx="12"/>
          </p:nvPr>
        </p:nvSpPr>
        <p:spPr/>
        <p:txBody>
          <a:bodyPr/>
          <a:lstStyle/>
          <a:p>
            <a:pPr>
              <a:defRPr/>
            </a:pPr>
            <a:fld id="{327AA769-FE83-41C7-8E8C-046B7B1840C6}" type="slidenum">
              <a:rPr lang="en-US" smtClean="0"/>
              <a:pPr>
                <a:defRPr/>
              </a:pPr>
              <a:t>9</a:t>
            </a:fld>
            <a:endParaRPr lang="en-US" dirty="0"/>
          </a:p>
        </p:txBody>
      </p:sp>
    </p:spTree>
    <p:extLst>
      <p:ext uri="{BB962C8B-B14F-4D97-AF65-F5344CB8AC3E}">
        <p14:creationId xmlns:p14="http://schemas.microsoft.com/office/powerpoint/2010/main" val="3402718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Background NoBird-Blue - 08192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Background NoBird-Blue - 081922" id="{8B4CF478-64AD-4354-8A18-B39D80D9DFAC}" vid="{A50191AD-5265-4A1F-B1CA-BF2443779B8C}"/>
    </a:ext>
  </a:extLst>
</a:theme>
</file>

<file path=ppt/theme/theme2.xml><?xml version="1.0" encoding="utf-8"?>
<a:theme xmlns:a="http://schemas.openxmlformats.org/drawingml/2006/main" name="1_NOAA-NGS - Grey - No Bird - 05271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11260</TotalTime>
  <Words>1258</Words>
  <Application>Microsoft Office PowerPoint</Application>
  <PresentationFormat>On-screen Show (4:3)</PresentationFormat>
  <Paragraphs>202</Paragraphs>
  <Slides>23</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23</vt:i4>
      </vt:variant>
    </vt:vector>
  </HeadingPairs>
  <TitlesOfParts>
    <vt:vector size="30" baseType="lpstr">
      <vt:lpstr>Arial</vt:lpstr>
      <vt:lpstr>Calibri</vt:lpstr>
      <vt:lpstr>Courier New</vt:lpstr>
      <vt:lpstr>Times New Roman</vt:lpstr>
      <vt:lpstr>Wingdings</vt:lpstr>
      <vt:lpstr>Background NoBird-Blue - 081922</vt:lpstr>
      <vt:lpstr>1_NOAA-NGS - Grey - No Bird - 052715</vt:lpstr>
      <vt:lpstr>PowerPoint Presentation</vt:lpstr>
      <vt:lpstr>Outline</vt:lpstr>
      <vt:lpstr>Using WinTEQC for OPUS Projects Results</vt:lpstr>
      <vt:lpstr>Using WinTEQC for OPUS Projects Results</vt:lpstr>
      <vt:lpstr>Using WinTEQC for OPUS Projects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WinTeqc versions vary</vt:lpstr>
      <vt:lpstr>PowerPoint Presentation</vt:lpstr>
      <vt:lpstr>PowerPoint Presentation</vt:lpstr>
      <vt:lpstr>PowerPoint Presentation</vt:lpstr>
      <vt:lpstr>PowerPoint Presentation</vt:lpstr>
      <vt:lpstr>Verify, then Trust</vt:lpstr>
      <vt:lpstr>B-File (for submission)</vt:lpstr>
      <vt:lpstr>PowerPoint Presentation</vt:lpstr>
    </vt:vector>
  </TitlesOfParts>
  <Company>NOS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OPUS-Projects Manager Training</dc:title>
  <dc:subject>Mangae</dc:subject>
  <dc:creator>mark.schenewerk</dc:creator>
  <cp:keywords>OPUS-Projects</cp:keywords>
  <cp:lastModifiedBy>David Zenk</cp:lastModifiedBy>
  <cp:revision>310</cp:revision>
  <dcterms:created xsi:type="dcterms:W3CDTF">2010-09-08T16:22:07Z</dcterms:created>
  <dcterms:modified xsi:type="dcterms:W3CDTF">2023-10-05T19:32:34Z</dcterms:modified>
  <cp:category>training</cp:category>
</cp:coreProperties>
</file>